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687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3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174" autoAdjust="0"/>
  </p:normalViewPr>
  <p:slideViewPr>
    <p:cSldViewPr snapToGrid="0" snapToObjects="1">
      <p:cViewPr varScale="1">
        <p:scale>
          <a:sx n="123" d="100"/>
          <a:sy n="123" d="100"/>
        </p:scale>
        <p:origin x="-11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7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90829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  <a:prstGeom prst="rect">
            <a:avLst/>
          </a:prstGeo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351600" y="2331719"/>
            <a:ext cx="7406640" cy="1051560"/>
          </a:xfrm>
        </p:spPr>
        <p:txBody>
          <a:bodyPr anchor="ctr" anchorCtr="0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2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351600" y="352044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3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351600" y="470916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4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351600" y="114300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1</a:t>
            </a:r>
          </a:p>
        </p:txBody>
      </p:sp>
      <p:sp>
        <p:nvSpPr>
          <p:cNvPr id="9" name="TextBox 13"/>
          <p:cNvSpPr txBox="1"/>
          <p:nvPr userDrawn="1"/>
        </p:nvSpPr>
        <p:spPr>
          <a:xfrm>
            <a:off x="457200" y="1194440"/>
            <a:ext cx="914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TextBox 14"/>
          <p:cNvSpPr txBox="1"/>
          <p:nvPr userDrawn="1"/>
        </p:nvSpPr>
        <p:spPr>
          <a:xfrm>
            <a:off x="457200" y="238316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1" name="TextBox 18"/>
          <p:cNvSpPr txBox="1"/>
          <p:nvPr userDrawn="1"/>
        </p:nvSpPr>
        <p:spPr>
          <a:xfrm>
            <a:off x="457200" y="357188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2" name="TextBox 19"/>
          <p:cNvSpPr txBox="1"/>
          <p:nvPr userDrawn="1"/>
        </p:nvSpPr>
        <p:spPr>
          <a:xfrm>
            <a:off x="457200" y="476060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970899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12" y="970898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0800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888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15986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5986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800" y="1711092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15986" y="1712680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2"/>
          </p:nvPr>
        </p:nvSpPr>
        <p:spPr>
          <a:xfrm>
            <a:off x="370800" y="1502601"/>
            <a:ext cx="8343683" cy="3852799"/>
          </a:xfrm>
        </p:spPr>
        <p:txBody>
          <a:bodyPr/>
          <a:lstStyle>
            <a:lvl1pPr>
              <a:buNone/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 dirty="0"/>
              <a:t>Copyright 2013 </a:t>
            </a:r>
            <a:r>
              <a:rPr lang="en-US" dirty="0" err="1"/>
              <a:t>eXo</a:t>
            </a:r>
            <a:r>
              <a:rPr lang="en-US" dirty="0"/>
              <a:t> Platform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794" y="1300164"/>
            <a:ext cx="4594934" cy="4518336"/>
          </a:xfrm>
        </p:spPr>
        <p:txBody>
          <a:bodyPr anchor="t" anchorCtr="0"/>
          <a:lstStyle>
            <a:lvl1pPr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0800" y="1300163"/>
            <a:ext cx="2673657" cy="4518337"/>
          </a:xfrm>
        </p:spPr>
        <p:txBody>
          <a:bodyPr anchor="t" anchorCtr="0">
            <a:normAutofit/>
          </a:bodyPr>
          <a:lstStyle>
            <a:lvl1pPr marL="0" indent="0"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Titre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5524" y="1300164"/>
            <a:ext cx="1" cy="4518336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/>
              <a:t>Copyright 2013 eXo Platform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8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22/05/13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694" y="1373843"/>
            <a:ext cx="8400802" cy="3886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pic>
        <p:nvPicPr>
          <p:cNvPr id="7" name="Picture 6" descr="exo_logo_500px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2" y="6414355"/>
            <a:ext cx="726611" cy="3153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9336" y="6296164"/>
            <a:ext cx="826810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4" y="423885"/>
            <a:ext cx="9137596" cy="383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694" y="103450"/>
            <a:ext cx="8400802" cy="70632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710" r:id="rId8"/>
    <p:sldLayoutId id="2147483727" r:id="rId9"/>
    <p:sldLayoutId id="2147483732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400" b="0" i="0" kern="1200">
          <a:solidFill>
            <a:srgbClr val="476A9C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-"/>
        <a:defRPr sz="16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476A9C"/>
        </a:buClr>
        <a:buFont typeface="Courier New" pitchFamily="49" charset="0"/>
        <a:buChar char="o"/>
        <a:defRPr sz="14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476A9C"/>
        </a:buClr>
        <a:buFont typeface="Wingdings" pitchFamily="2" charset="2"/>
        <a:buChar char="Ø"/>
        <a:defRPr sz="1200" kern="1200" baseline="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22/05/13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04850" y="3800279"/>
            <a:ext cx="9576746" cy="9908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4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Content Explorer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Content and documents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28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9710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: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Views</a:t>
            </a:r>
            <a:r>
              <a:rPr lang="fr-FR" dirty="0" smtClean="0"/>
              <a:t> and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Views</a:t>
            </a:r>
            <a:r>
              <a:rPr lang="fr-FR" dirty="0"/>
              <a:t> and Drives</a:t>
            </a:r>
          </a:p>
          <a:p>
            <a:pPr lvl="1"/>
            <a:r>
              <a:rPr lang="fr-FR" dirty="0"/>
              <a:t>Log in as </a:t>
            </a:r>
            <a:r>
              <a:rPr lang="fr-FR" dirty="0" err="1"/>
              <a:t>john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Open John’s </a:t>
            </a:r>
            <a:r>
              <a:rPr lang="fr-FR" dirty="0" err="1"/>
              <a:t>private</a:t>
            </a:r>
            <a:r>
              <a:rPr lang="fr-FR" dirty="0"/>
              <a:t> drive. Test the </a:t>
            </a:r>
            <a:r>
              <a:rPr lang="fr-FR" dirty="0" err="1"/>
              <a:t>views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drive. Note </a:t>
            </a:r>
            <a:r>
              <a:rPr lang="fr-FR" dirty="0" err="1"/>
              <a:t>that</a:t>
            </a:r>
            <a:r>
              <a:rPr lang="fr-FR" dirty="0"/>
              <a:t> the action buttons are </a:t>
            </a:r>
            <a:r>
              <a:rPr lang="fr-FR" dirty="0" err="1"/>
              <a:t>different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Open the drive “Sites Management” and </a:t>
            </a:r>
            <a:r>
              <a:rPr lang="fr-FR" dirty="0" err="1" smtClean="0"/>
              <a:t>see</a:t>
            </a:r>
            <a:r>
              <a:rPr lang="fr-FR" dirty="0" smtClean="0"/>
              <a:t> the </a:t>
            </a:r>
            <a:r>
              <a:rPr lang="fr-FR" dirty="0" err="1" smtClean="0"/>
              <a:t>difference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/>
          </a:p>
          <a:p>
            <a:r>
              <a:rPr lang="fr-FR" dirty="0"/>
              <a:t>Permissions:</a:t>
            </a:r>
          </a:p>
          <a:p>
            <a:pPr lvl="1"/>
            <a:r>
              <a:rPr lang="fr-FR" dirty="0"/>
              <a:t>Log in as “mary“. </a:t>
            </a:r>
            <a:r>
              <a:rPr lang="fr-FR" dirty="0" err="1"/>
              <a:t>She</a:t>
            </a:r>
            <a:r>
              <a:rPr lang="fr-FR" dirty="0"/>
              <a:t> has </a:t>
            </a:r>
            <a:r>
              <a:rPr lang="fr-FR" dirty="0" err="1"/>
              <a:t>less</a:t>
            </a:r>
            <a:r>
              <a:rPr lang="fr-FR" dirty="0"/>
              <a:t> permissions </a:t>
            </a:r>
            <a:r>
              <a:rPr lang="fr-FR" dirty="0" err="1"/>
              <a:t>than</a:t>
            </a:r>
            <a:r>
              <a:rPr lang="fr-FR" dirty="0"/>
              <a:t> “</a:t>
            </a:r>
            <a:r>
              <a:rPr lang="fr-FR" dirty="0" err="1"/>
              <a:t>john</a:t>
            </a:r>
            <a:r>
              <a:rPr lang="fr-FR" dirty="0"/>
              <a:t>“</a:t>
            </a:r>
          </a:p>
          <a:p>
            <a:pPr lvl="1"/>
            <a:r>
              <a:rPr lang="fr-FR" dirty="0" err="1"/>
              <a:t>Does</a:t>
            </a:r>
            <a:r>
              <a:rPr lang="fr-FR" dirty="0"/>
              <a:t> mary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smtClean="0"/>
              <a:t>as </a:t>
            </a:r>
            <a:r>
              <a:rPr lang="fr-FR" dirty="0" err="1" smtClean="0"/>
              <a:t>many</a:t>
            </a:r>
            <a:r>
              <a:rPr lang="fr-FR" dirty="0" smtClean="0"/>
              <a:t> drives?</a:t>
            </a:r>
            <a:endParaRPr lang="fr-FR" dirty="0"/>
          </a:p>
          <a:p>
            <a:pPr lvl="1"/>
            <a:r>
              <a:rPr lang="fr-FR" dirty="0"/>
              <a:t>Open the </a:t>
            </a:r>
            <a:r>
              <a:rPr lang="fr-FR" dirty="0" err="1"/>
              <a:t>private</a:t>
            </a:r>
            <a:r>
              <a:rPr lang="fr-FR" dirty="0"/>
              <a:t> drive of mary. </a:t>
            </a:r>
            <a:r>
              <a:rPr lang="fr-FR" dirty="0" err="1"/>
              <a:t>Does</a:t>
            </a:r>
            <a:r>
              <a:rPr lang="fr-FR" dirty="0"/>
              <a:t> mary </a:t>
            </a:r>
            <a:r>
              <a:rPr lang="fr-FR" dirty="0" err="1"/>
              <a:t>see</a:t>
            </a:r>
            <a:r>
              <a:rPr lang="fr-FR" dirty="0"/>
              <a:t> the “</a:t>
            </a:r>
            <a:r>
              <a:rPr lang="fr-FR" dirty="0" err="1"/>
              <a:t>admin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”?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Drives</a:t>
            </a:r>
            <a:br>
              <a:rPr lang="fr-FR" b="1" dirty="0" smtClean="0"/>
            </a:br>
            <a:r>
              <a:rPr lang="fr-FR" dirty="0" smtClean="0"/>
              <a:t>Access to the JCR </a:t>
            </a:r>
            <a:r>
              <a:rPr lang="fr-FR" dirty="0" err="1" smtClean="0"/>
              <a:t>Tree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2210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Drives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3377" r="-1337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143123" y="216744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8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Espace réservé du contenu 5"/>
          <p:cNvPicPr>
            <a:picLocks noChangeAspect="1"/>
          </p:cNvPicPr>
          <p:nvPr/>
        </p:nvPicPr>
        <p:blipFill>
          <a:blip r:embed="rId2"/>
          <a:srcRect l="-27614" r="-27614"/>
          <a:stretch>
            <a:fillRect/>
          </a:stretch>
        </p:blipFill>
        <p:spPr>
          <a:xfrm>
            <a:off x="-869988" y="1352500"/>
            <a:ext cx="7040804" cy="4286748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699152" y="2663020"/>
            <a:ext cx="382315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97" y="1819128"/>
            <a:ext cx="3003023" cy="29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8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Views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>Buttons and </a:t>
            </a:r>
            <a:r>
              <a:rPr lang="fr-FR" dirty="0" err="1" smtClean="0"/>
              <a:t>Templates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94851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394" b="-2394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258025" y="1730627"/>
            <a:ext cx="2236518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71599" y="127032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Manage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7534614" y="2644568"/>
            <a:ext cx="466386" cy="339192"/>
          </a:xfrm>
          <a:prstGeom prst="frame">
            <a:avLst>
              <a:gd name="adj1" fmla="val 88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en arc 10"/>
          <p:cNvCxnSpPr>
            <a:stCxn id="9" idx="1"/>
          </p:cNvCxnSpPr>
          <p:nvPr/>
        </p:nvCxnSpPr>
        <p:spPr>
          <a:xfrm rot="10800000" flipV="1">
            <a:off x="5895526" y="2814164"/>
            <a:ext cx="1639089" cy="1119442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8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r>
              <a:rPr lang="fr-FR" dirty="0" smtClean="0"/>
              <a:t> : Actions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8237" r="-823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510373" y="4518222"/>
            <a:ext cx="2236518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623946" y="4057922"/>
            <a:ext cx="2447101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Multiple Tabs per </a:t>
            </a:r>
            <a:r>
              <a:rPr lang="fr-FR" dirty="0" err="1" smtClean="0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Views</a:t>
            </a:r>
            <a:r>
              <a:rPr lang="fr-FR" dirty="0" smtClean="0"/>
              <a:t> : </a:t>
            </a:r>
            <a:r>
              <a:rPr lang="fr-FR" dirty="0" err="1" smtClean="0"/>
              <a:t>Templates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6" y="905763"/>
            <a:ext cx="5139825" cy="29262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0" y="2808244"/>
            <a:ext cx="8436481" cy="3366281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1703512" y="1854521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335920" y="3406788"/>
            <a:ext cx="1995279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en arc 10"/>
          <p:cNvCxnSpPr/>
          <p:nvPr/>
        </p:nvCxnSpPr>
        <p:spPr>
          <a:xfrm rot="16200000" flipH="1">
            <a:off x="2911787" y="2374458"/>
            <a:ext cx="1094117" cy="97054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4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3175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Views</a:t>
            </a:r>
            <a:r>
              <a:rPr lang="fr-FR" dirty="0"/>
              <a:t> and Drives</a:t>
            </a:r>
          </a:p>
          <a:p>
            <a:r>
              <a:rPr lang="fr-FR" dirty="0" err="1"/>
              <a:t>Customized</a:t>
            </a:r>
            <a:r>
              <a:rPr lang="fr-FR" dirty="0"/>
              <a:t> Content Explorer</a:t>
            </a:r>
          </a:p>
          <a:p>
            <a:r>
              <a:rPr lang="fr-FR" dirty="0" err="1" smtClean="0"/>
              <a:t>Symbolic</a:t>
            </a:r>
            <a:r>
              <a:rPr lang="fr-FR" dirty="0" smtClean="0"/>
              <a:t> </a:t>
            </a:r>
            <a:r>
              <a:rPr lang="fr-FR" dirty="0"/>
              <a:t>Links</a:t>
            </a:r>
          </a:p>
          <a:p>
            <a:r>
              <a:rPr lang="fr-FR" dirty="0" err="1" smtClean="0"/>
              <a:t>Categories</a:t>
            </a:r>
            <a:endParaRPr lang="fr-FR" dirty="0" smtClean="0"/>
          </a:p>
          <a:p>
            <a:r>
              <a:rPr lang="fr-FR" dirty="0" smtClean="0"/>
              <a:t>Permissions</a:t>
            </a:r>
            <a:endParaRPr lang="fr-FR" dirty="0"/>
          </a:p>
          <a:p>
            <a:r>
              <a:rPr lang="fr-FR" dirty="0"/>
              <a:t>Direct Web Links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5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: </a:t>
            </a:r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Views</a:t>
            </a:r>
            <a:r>
              <a:rPr lang="fr-FR" dirty="0" smtClean="0"/>
              <a:t> and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Simple Interface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bike shop boss </a:t>
            </a:r>
            <a:r>
              <a:rPr lang="fr-FR" dirty="0" err="1"/>
              <a:t>asks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simple sites explorer interface for </a:t>
            </a:r>
            <a:r>
              <a:rPr lang="fr-FR" dirty="0" err="1"/>
              <a:t>employees</a:t>
            </a:r>
            <a:r>
              <a:rPr lang="fr-FR" dirty="0"/>
              <a:t> </a:t>
            </a:r>
            <a:r>
              <a:rPr lang="fr-FR" dirty="0" err="1"/>
              <a:t>whose</a:t>
            </a:r>
            <a:r>
              <a:rPr lang="fr-FR" dirty="0"/>
              <a:t> computer </a:t>
            </a:r>
            <a:r>
              <a:rPr lang="fr-FR" dirty="0" err="1"/>
              <a:t>knowledge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low</a:t>
            </a:r>
            <a:r>
              <a:rPr lang="fr-FR" dirty="0"/>
              <a:t>. You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overload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Open the sites explorer, </a:t>
            </a:r>
            <a:r>
              <a:rPr lang="fr-FR" dirty="0" err="1"/>
              <a:t>browse</a:t>
            </a:r>
            <a:r>
              <a:rPr lang="fr-FR" dirty="0"/>
              <a:t> to “/bike/web contents” and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subfolder</a:t>
            </a:r>
            <a:r>
              <a:rPr lang="fr-FR" dirty="0"/>
              <a:t> “</a:t>
            </a:r>
            <a:r>
              <a:rPr lang="fr-FR" dirty="0" err="1"/>
              <a:t>bikeModels</a:t>
            </a:r>
            <a:r>
              <a:rPr lang="fr-FR" dirty="0"/>
              <a:t>”.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view</a:t>
            </a:r>
            <a:r>
              <a:rPr lang="fr-FR" dirty="0"/>
              <a:t> “</a:t>
            </a:r>
            <a:r>
              <a:rPr lang="fr-FR" dirty="0" err="1"/>
              <a:t>bikeModelView</a:t>
            </a:r>
            <a:r>
              <a:rPr lang="fr-FR" dirty="0"/>
              <a:t>”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/>
              <a:t>creating</a:t>
            </a:r>
            <a:r>
              <a:rPr lang="fr-FR" dirty="0"/>
              <a:t> </a:t>
            </a:r>
            <a:r>
              <a:rPr lang="fr-FR" dirty="0" err="1"/>
              <a:t>folders</a:t>
            </a:r>
            <a:r>
              <a:rPr lang="fr-FR" dirty="0"/>
              <a:t>, </a:t>
            </a:r>
            <a:r>
              <a:rPr lang="fr-FR" dirty="0" err="1"/>
              <a:t>adding</a:t>
            </a:r>
            <a:r>
              <a:rPr lang="fr-FR" dirty="0"/>
              <a:t> and </a:t>
            </a:r>
            <a:r>
              <a:rPr lang="fr-FR" dirty="0" err="1"/>
              <a:t>editing</a:t>
            </a:r>
            <a:r>
              <a:rPr lang="fr-FR" dirty="0"/>
              <a:t> contents (3 action buttons). 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drive “</a:t>
            </a:r>
            <a:r>
              <a:rPr lang="fr-FR" dirty="0" err="1"/>
              <a:t>bikeModelDrive</a:t>
            </a:r>
            <a:r>
              <a:rPr lang="fr-FR" dirty="0"/>
              <a:t>” </a:t>
            </a:r>
            <a:r>
              <a:rPr lang="fr-FR" dirty="0" err="1"/>
              <a:t>pointing</a:t>
            </a:r>
            <a:r>
              <a:rPr lang="fr-FR" dirty="0"/>
              <a:t> to “</a:t>
            </a:r>
            <a:r>
              <a:rPr lang="fr-FR" dirty="0" err="1"/>
              <a:t>bikeModels</a:t>
            </a:r>
            <a:r>
              <a:rPr lang="fr-FR" dirty="0"/>
              <a:t>“. </a:t>
            </a:r>
            <a:r>
              <a:rPr lang="fr-FR" dirty="0" err="1"/>
              <a:t>Make</a:t>
            </a:r>
            <a:r>
              <a:rPr lang="fr-FR" dirty="0"/>
              <a:t> the drive </a:t>
            </a:r>
            <a:r>
              <a:rPr lang="fr-FR" dirty="0" err="1"/>
              <a:t>available</a:t>
            </a:r>
            <a:r>
              <a:rPr lang="fr-FR" dirty="0"/>
              <a:t> to </a:t>
            </a:r>
            <a:r>
              <a:rPr lang="fr-FR" dirty="0" smtClean="0"/>
              <a:t>« </a:t>
            </a:r>
            <a:r>
              <a:rPr lang="fr-FR" dirty="0" err="1" smtClean="0"/>
              <a:t>platform</a:t>
            </a:r>
            <a:r>
              <a:rPr lang="fr-FR" dirty="0"/>
              <a:t>/</a:t>
            </a:r>
            <a:r>
              <a:rPr lang="fr-FR" dirty="0" err="1" smtClean="0"/>
              <a:t>users</a:t>
            </a:r>
            <a:r>
              <a:rPr lang="fr-FR" dirty="0" smtClean="0"/>
              <a:t> ». </a:t>
            </a:r>
            <a:r>
              <a:rPr lang="fr-FR" dirty="0" err="1"/>
              <a:t>Choose</a:t>
            </a:r>
            <a:r>
              <a:rPr lang="fr-FR" dirty="0"/>
              <a:t> the </a:t>
            </a:r>
            <a:r>
              <a:rPr lang="fr-FR" dirty="0" err="1"/>
              <a:t>folder</a:t>
            </a:r>
            <a:r>
              <a:rPr lang="fr-FR" dirty="0"/>
              <a:t> type </a:t>
            </a:r>
            <a:r>
              <a:rPr lang="fr-FR" dirty="0" smtClean="0"/>
              <a:t>« </a:t>
            </a:r>
            <a:r>
              <a:rPr lang="fr-FR" dirty="0" smtClean="0"/>
              <a:t>Content </a:t>
            </a:r>
            <a:r>
              <a:rPr lang="fr-FR" dirty="0" err="1" smtClean="0"/>
              <a:t>Folder</a:t>
            </a:r>
            <a:r>
              <a:rPr lang="fr-FR" dirty="0" smtClean="0"/>
              <a:t> ».</a:t>
            </a:r>
            <a:endParaRPr lang="fr-FR" dirty="0"/>
          </a:p>
          <a:p>
            <a:pPr lvl="1"/>
            <a:r>
              <a:rPr lang="fr-FR" dirty="0"/>
              <a:t>Open </a:t>
            </a:r>
            <a:r>
              <a:rPr lang="fr-FR" dirty="0" err="1"/>
              <a:t>this</a:t>
            </a:r>
            <a:r>
              <a:rPr lang="fr-FR" dirty="0"/>
              <a:t> drive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smtClean="0"/>
              <a:t>content </a:t>
            </a:r>
            <a:r>
              <a:rPr lang="fr-FR" dirty="0"/>
              <a:t>explorer.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Custom Content Explorer</a:t>
            </a:r>
            <a:br>
              <a:rPr lang="fr-FR" b="1" dirty="0" smtClean="0"/>
            </a:br>
            <a:r>
              <a:rPr lang="fr-FR" dirty="0" err="1" smtClean="0"/>
              <a:t>Restricted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to the JCR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99531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r>
              <a:rPr lang="fr-FR" dirty="0" smtClean="0"/>
              <a:t> : New Content Explorer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9" y="1143095"/>
            <a:ext cx="3864354" cy="162385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627" y="1682563"/>
            <a:ext cx="3309376" cy="24359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" y="3846425"/>
            <a:ext cx="6646868" cy="2289786"/>
          </a:xfrm>
          <a:prstGeom prst="rect">
            <a:avLst/>
          </a:prstGeom>
        </p:spPr>
      </p:pic>
      <p:sp>
        <p:nvSpPr>
          <p:cNvPr id="9" name="Cadre 8"/>
          <p:cNvSpPr/>
          <p:nvPr/>
        </p:nvSpPr>
        <p:spPr>
          <a:xfrm>
            <a:off x="1654628" y="1470579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6360314" y="3462483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Cadre 10"/>
          <p:cNvSpPr/>
          <p:nvPr/>
        </p:nvSpPr>
        <p:spPr>
          <a:xfrm>
            <a:off x="12700" y="3846425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Connecteur en arc 12"/>
          <p:cNvCxnSpPr>
            <a:stCxn id="9" idx="2"/>
            <a:endCxn id="10" idx="1"/>
          </p:cNvCxnSpPr>
          <p:nvPr/>
        </p:nvCxnSpPr>
        <p:spPr>
          <a:xfrm rot="16200000" flipH="1">
            <a:off x="3848821" y="1334931"/>
            <a:ext cx="1607963" cy="341502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10" idx="2"/>
          </p:cNvCxnSpPr>
          <p:nvPr/>
        </p:nvCxnSpPr>
        <p:spPr>
          <a:xfrm rot="5400000">
            <a:off x="6524336" y="4165025"/>
            <a:ext cx="1061301" cy="119198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Bulle rectangulaire à coins arrondis 17"/>
          <p:cNvSpPr/>
          <p:nvPr/>
        </p:nvSpPr>
        <p:spPr>
          <a:xfrm>
            <a:off x="712419" y="2600405"/>
            <a:ext cx="2325577" cy="709844"/>
          </a:xfrm>
          <a:prstGeom prst="wedgeRoundRectCallout">
            <a:avLst>
              <a:gd name="adj1" fmla="val 21018"/>
              <a:gd name="adj2" fmla="val -643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Go to </a:t>
            </a:r>
            <a:r>
              <a:rPr lang="fr-FR" dirty="0" err="1" smtClean="0"/>
              <a:t>Admin</a:t>
            </a:r>
            <a:r>
              <a:rPr lang="fr-FR" dirty="0" smtClean="0"/>
              <a:t> Group Navigation</a:t>
            </a:r>
            <a:endParaRPr lang="fr-FR" dirty="0"/>
          </a:p>
        </p:txBody>
      </p:sp>
      <p:sp>
        <p:nvSpPr>
          <p:cNvPr id="19" name="Bulle rectangulaire à coins arrondis 18"/>
          <p:cNvSpPr/>
          <p:nvPr/>
        </p:nvSpPr>
        <p:spPr>
          <a:xfrm>
            <a:off x="5810452" y="5474097"/>
            <a:ext cx="2325577" cy="709844"/>
          </a:xfrm>
          <a:prstGeom prst="wedgeRoundRectCallout">
            <a:avLst>
              <a:gd name="adj1" fmla="val 21018"/>
              <a:gd name="adj2" fmla="val -643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Create</a:t>
            </a:r>
            <a:r>
              <a:rPr lang="fr-FR" dirty="0" smtClean="0"/>
              <a:t> a new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93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Customer Explorer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8212" b="-8212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6060891" y="2770747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8" name="Connecteur en arc 7"/>
          <p:cNvCxnSpPr>
            <a:stCxn id="7" idx="1"/>
          </p:cNvCxnSpPr>
          <p:nvPr/>
        </p:nvCxnSpPr>
        <p:spPr>
          <a:xfrm rot="10800000">
            <a:off x="4346789" y="2488187"/>
            <a:ext cx="1714103" cy="66650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55" y="3906869"/>
            <a:ext cx="4318977" cy="1914859"/>
          </a:xfrm>
          <a:prstGeom prst="rect">
            <a:avLst/>
          </a:prstGeom>
        </p:spPr>
      </p:pic>
      <p:sp>
        <p:nvSpPr>
          <p:cNvPr id="13" name="Cadre 12"/>
          <p:cNvSpPr/>
          <p:nvPr/>
        </p:nvSpPr>
        <p:spPr>
          <a:xfrm>
            <a:off x="1765465" y="1859732"/>
            <a:ext cx="413092" cy="494238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5" name="Connecteur en arc 14"/>
          <p:cNvCxnSpPr>
            <a:stCxn id="13" idx="2"/>
            <a:endCxn id="12" idx="0"/>
          </p:cNvCxnSpPr>
          <p:nvPr/>
        </p:nvCxnSpPr>
        <p:spPr>
          <a:xfrm rot="16200000" flipH="1">
            <a:off x="1643928" y="2682052"/>
            <a:ext cx="1552899" cy="89673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50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3394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Extra </a:t>
            </a:r>
            <a:r>
              <a:rPr lang="fr-FR" dirty="0" err="1"/>
              <a:t>Exercise</a:t>
            </a:r>
            <a:r>
              <a:rPr lang="fr-FR" dirty="0"/>
              <a:t>: </a:t>
            </a:r>
            <a:r>
              <a:rPr lang="fr-FR" dirty="0" err="1"/>
              <a:t>Customized</a:t>
            </a:r>
            <a:r>
              <a:rPr lang="fr-FR" dirty="0"/>
              <a:t> Content </a:t>
            </a:r>
            <a:r>
              <a:rPr lang="fr-FR" dirty="0" smtClean="0"/>
              <a:t>Explorer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Custom Explorer</a:t>
            </a:r>
          </a:p>
          <a:p>
            <a:pPr lvl="1"/>
            <a:r>
              <a:rPr lang="fr-FR" dirty="0" smtClean="0"/>
              <a:t>Login </a:t>
            </a:r>
            <a:r>
              <a:rPr lang="fr-FR" dirty="0"/>
              <a:t>as </a:t>
            </a:r>
            <a:r>
              <a:rPr lang="fr-FR" dirty="0" err="1"/>
              <a:t>john</a:t>
            </a:r>
            <a:r>
              <a:rPr lang="fr-FR" dirty="0"/>
              <a:t>. Open the page “Tools -&gt; </a:t>
            </a:r>
            <a:r>
              <a:rPr lang="fr-FR" dirty="0" err="1"/>
              <a:t>Users</a:t>
            </a:r>
            <a:r>
              <a:rPr lang="fr-FR" dirty="0"/>
              <a:t> -&gt;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” in </a:t>
            </a:r>
            <a:r>
              <a:rPr lang="fr-FR" dirty="0" err="1"/>
              <a:t>order</a:t>
            </a:r>
            <a:r>
              <a:rPr lang="fr-FR" dirty="0"/>
              <a:t> to change the </a:t>
            </a:r>
            <a:r>
              <a:rPr lang="fr-FR" dirty="0" err="1"/>
              <a:t>context</a:t>
            </a:r>
            <a:r>
              <a:rPr lang="fr-FR" dirty="0"/>
              <a:t> to the “</a:t>
            </a:r>
            <a:r>
              <a:rPr lang="fr-FR" dirty="0" err="1"/>
              <a:t>platform</a:t>
            </a:r>
            <a:r>
              <a:rPr lang="fr-FR" dirty="0"/>
              <a:t>/</a:t>
            </a:r>
            <a:r>
              <a:rPr lang="fr-FR" dirty="0" err="1"/>
              <a:t>administrators</a:t>
            </a:r>
            <a:r>
              <a:rPr lang="fr-FR" dirty="0"/>
              <a:t>” group. </a:t>
            </a:r>
          </a:p>
          <a:p>
            <a:pPr lvl="1"/>
            <a:r>
              <a:rPr lang="fr-FR" dirty="0" err="1"/>
              <a:t>Add</a:t>
            </a:r>
            <a:r>
              <a:rPr lang="fr-FR" dirty="0"/>
              <a:t> a page </a:t>
            </a:r>
            <a:r>
              <a:rPr lang="fr-FR" dirty="0" err="1"/>
              <a:t>with</a:t>
            </a:r>
            <a:r>
              <a:rPr lang="fr-FR" dirty="0"/>
              <a:t> a content explorer </a:t>
            </a:r>
            <a:r>
              <a:rPr lang="fr-FR" dirty="0" err="1"/>
              <a:t>portlet</a:t>
            </a:r>
            <a:r>
              <a:rPr lang="fr-FR" dirty="0"/>
              <a:t> for the group </a:t>
            </a:r>
            <a:r>
              <a:rPr lang="fr-FR" dirty="0" err="1"/>
              <a:t>platform</a:t>
            </a:r>
            <a:r>
              <a:rPr lang="fr-FR" dirty="0"/>
              <a:t>/</a:t>
            </a:r>
            <a:r>
              <a:rPr lang="fr-FR" dirty="0" err="1"/>
              <a:t>administrators</a:t>
            </a:r>
            <a:r>
              <a:rPr lang="fr-FR" dirty="0"/>
              <a:t>. Go to the </a:t>
            </a:r>
            <a:r>
              <a:rPr lang="fr-FR" dirty="0" err="1"/>
              <a:t>root</a:t>
            </a:r>
            <a:r>
              <a:rPr lang="fr-FR" dirty="0"/>
              <a:t> navigation </a:t>
            </a:r>
            <a:r>
              <a:rPr lang="fr-FR" dirty="0" err="1"/>
              <a:t>root</a:t>
            </a:r>
            <a:r>
              <a:rPr lang="fr-FR" dirty="0"/>
              <a:t> </a:t>
            </a:r>
            <a:r>
              <a:rPr lang="fr-FR" dirty="0" err="1"/>
              <a:t>labeled</a:t>
            </a:r>
            <a:r>
              <a:rPr lang="fr-FR" dirty="0"/>
              <a:t> “/default”.</a:t>
            </a:r>
            <a:br>
              <a:rPr lang="fr-FR" dirty="0"/>
            </a:br>
            <a:r>
              <a:rPr lang="fr-FR" dirty="0"/>
              <a:t>Call the new page “Bike Model Explorer”.</a:t>
            </a:r>
          </a:p>
          <a:p>
            <a:pPr lvl="1"/>
            <a:r>
              <a:rPr lang="fr-FR" dirty="0"/>
              <a:t>Edit the </a:t>
            </a:r>
            <a:r>
              <a:rPr lang="fr-FR" dirty="0" err="1"/>
              <a:t>layout</a:t>
            </a:r>
            <a:r>
              <a:rPr lang="fr-FR" dirty="0"/>
              <a:t> of the new page. Open the content explorer in Edit mode and test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Test the </a:t>
            </a:r>
            <a:r>
              <a:rPr lang="fr-FR" dirty="0" err="1"/>
              <a:t>different</a:t>
            </a:r>
            <a:r>
              <a:rPr lang="fr-FR" dirty="0"/>
              <a:t> options, </a:t>
            </a:r>
            <a:r>
              <a:rPr lang="fr-FR" dirty="0" err="1"/>
              <a:t>each</a:t>
            </a:r>
            <a:r>
              <a:rPr lang="fr-FR" dirty="0"/>
              <a:t> time go back to </a:t>
            </a:r>
            <a:r>
              <a:rPr lang="fr-FR" dirty="0" err="1"/>
              <a:t>view</a:t>
            </a:r>
            <a:r>
              <a:rPr lang="fr-FR" dirty="0"/>
              <a:t> mode and test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 err="1"/>
              <a:t>Selected</a:t>
            </a:r>
            <a:r>
              <a:rPr lang="fr-FR" dirty="0"/>
              <a:t> Explorer</a:t>
            </a:r>
          </a:p>
          <a:p>
            <a:pPr lvl="1"/>
            <a:r>
              <a:rPr lang="fr-FR" dirty="0"/>
              <a:t>Test the default configuration. </a:t>
            </a:r>
          </a:p>
          <a:p>
            <a:r>
              <a:rPr lang="fr-FR" dirty="0" err="1"/>
              <a:t>Parameterized</a:t>
            </a:r>
            <a:r>
              <a:rPr lang="fr-FR" dirty="0"/>
              <a:t> Explorer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folder</a:t>
            </a:r>
            <a:r>
              <a:rPr lang="fr-FR" dirty="0"/>
              <a:t> “</a:t>
            </a:r>
            <a:r>
              <a:rPr lang="fr-FR" dirty="0" err="1"/>
              <a:t>folding</a:t>
            </a:r>
            <a:r>
              <a:rPr lang="fr-FR" dirty="0"/>
              <a:t>-bikes”, </a:t>
            </a:r>
            <a:r>
              <a:rPr lang="fr-FR" dirty="0" err="1"/>
              <a:t>choose</a:t>
            </a:r>
            <a:r>
              <a:rPr lang="fr-FR" dirty="0"/>
              <a:t> ”</a:t>
            </a:r>
            <a:r>
              <a:rPr lang="fr-FR" dirty="0" err="1"/>
              <a:t>Parameterize</a:t>
            </a:r>
            <a:r>
              <a:rPr lang="fr-FR" dirty="0"/>
              <a:t>”, ”bike-model-drive“ and the </a:t>
            </a:r>
            <a:r>
              <a:rPr lang="fr-FR" dirty="0" err="1"/>
              <a:t>folder</a:t>
            </a:r>
            <a:r>
              <a:rPr lang="fr-FR" dirty="0"/>
              <a:t>.</a:t>
            </a:r>
          </a:p>
          <a:p>
            <a:r>
              <a:rPr lang="fr-FR" dirty="0" err="1"/>
              <a:t>Jailed</a:t>
            </a:r>
            <a:r>
              <a:rPr lang="fr-FR" dirty="0"/>
              <a:t> Explorer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“</a:t>
            </a:r>
            <a:r>
              <a:rPr lang="fr-FR" dirty="0" err="1"/>
              <a:t>jailed</a:t>
            </a:r>
            <a:r>
              <a:rPr lang="fr-FR" dirty="0"/>
              <a:t>“  and </a:t>
            </a:r>
            <a:r>
              <a:rPr lang="fr-FR" dirty="0" err="1"/>
              <a:t>then</a:t>
            </a:r>
            <a:r>
              <a:rPr lang="fr-FR" dirty="0"/>
              <a:t> the drive “</a:t>
            </a:r>
            <a:r>
              <a:rPr lang="fr-FR" dirty="0" err="1"/>
              <a:t>bikeModelDrive</a:t>
            </a:r>
            <a:r>
              <a:rPr lang="fr-FR" dirty="0"/>
              <a:t>”. </a:t>
            </a:r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0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Symbolic</a:t>
            </a:r>
            <a:r>
              <a:rPr lang="fr-FR" b="1" dirty="0" smtClean="0"/>
              <a:t> Links</a:t>
            </a:r>
            <a:br>
              <a:rPr lang="fr-FR" b="1" dirty="0" smtClean="0"/>
            </a:br>
            <a:r>
              <a:rPr lang="fr-FR" dirty="0" err="1"/>
              <a:t>S</a:t>
            </a:r>
            <a:r>
              <a:rPr lang="fr-FR" dirty="0" err="1" smtClean="0"/>
              <a:t>hortcuts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010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Symbolic</a:t>
            </a:r>
            <a:r>
              <a:rPr lang="fr-FR" dirty="0" smtClean="0"/>
              <a:t> Links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/>
              <a:t>SymLinks</a:t>
            </a:r>
            <a:r>
              <a:rPr lang="fr-FR" dirty="0"/>
              <a:t> or </a:t>
            </a:r>
            <a:r>
              <a:rPr lang="fr-FR" dirty="0" err="1"/>
              <a:t>symbolic</a:t>
            </a:r>
            <a:r>
              <a:rPr lang="fr-FR" dirty="0"/>
              <a:t> links are links to 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 in the </a:t>
            </a:r>
            <a:r>
              <a:rPr lang="fr-FR" dirty="0" err="1"/>
              <a:t>repository</a:t>
            </a:r>
            <a:r>
              <a:rPr lang="fr-FR" dirty="0"/>
              <a:t>.</a:t>
            </a:r>
          </a:p>
          <a:p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place </a:t>
            </a:r>
            <a:r>
              <a:rPr lang="fr-FR" dirty="0" err="1"/>
              <a:t>holder</a:t>
            </a:r>
            <a:r>
              <a:rPr lang="fr-FR" dirty="0"/>
              <a:t> for the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node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0219"/>
            <a:ext cx="9144001" cy="4290575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6562675" y="5348755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Cadre 7"/>
          <p:cNvSpPr/>
          <p:nvPr/>
        </p:nvSpPr>
        <p:spPr>
          <a:xfrm>
            <a:off x="4804967" y="1807482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189731" y="2496747"/>
            <a:ext cx="2581325" cy="767883"/>
          </a:xfrm>
          <a:prstGeom prst="frame">
            <a:avLst>
              <a:gd name="adj1" fmla="val 5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0"/>
            <a:endCxn id="8" idx="2"/>
          </p:cNvCxnSpPr>
          <p:nvPr/>
        </p:nvCxnSpPr>
        <p:spPr>
          <a:xfrm rot="16200000" flipV="1">
            <a:off x="5117307" y="2612723"/>
            <a:ext cx="3046408" cy="2425655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8" idx="1"/>
            <a:endCxn id="10" idx="0"/>
          </p:cNvCxnSpPr>
          <p:nvPr/>
        </p:nvCxnSpPr>
        <p:spPr>
          <a:xfrm rot="10800000" flipV="1">
            <a:off x="1480395" y="2054915"/>
            <a:ext cx="3324573" cy="4418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4133417" y="5420950"/>
            <a:ext cx="2325577" cy="709844"/>
          </a:xfrm>
          <a:prstGeom prst="wedgeRoundRectCallout">
            <a:avLst>
              <a:gd name="adj1" fmla="val 53872"/>
              <a:gd name="adj2" fmla="val -2359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1 - Select a Document</a:t>
            </a:r>
            <a:endParaRPr lang="fr-FR" dirty="0"/>
          </a:p>
        </p:txBody>
      </p:sp>
      <p:sp>
        <p:nvSpPr>
          <p:cNvPr id="16" name="Bulle rectangulaire à coins arrondis 15"/>
          <p:cNvSpPr/>
          <p:nvPr/>
        </p:nvSpPr>
        <p:spPr>
          <a:xfrm>
            <a:off x="6149247" y="1840573"/>
            <a:ext cx="2325577" cy="709844"/>
          </a:xfrm>
          <a:prstGeom prst="wedgeRoundRectCallout">
            <a:avLst>
              <a:gd name="adj1" fmla="val -53125"/>
              <a:gd name="adj2" fmla="val -2940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2 -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Symlink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47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5221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err="1" smtClean="0"/>
              <a:t>Symbolic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of an article.</a:t>
            </a:r>
          </a:p>
          <a:p>
            <a:r>
              <a:rPr lang="fr-FR" dirty="0"/>
              <a:t>Right-click on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symlink</a:t>
            </a:r>
            <a:r>
              <a:rPr lang="fr-FR" dirty="0"/>
              <a:t> and </a:t>
            </a:r>
            <a:r>
              <a:rPr lang="fr-FR" dirty="0" err="1"/>
              <a:t>modify</a:t>
            </a:r>
            <a:r>
              <a:rPr lang="fr-FR" dirty="0"/>
              <a:t> the content. </a:t>
            </a:r>
            <a:endParaRPr lang="fr-FR" dirty="0" smtClean="0"/>
          </a:p>
          <a:p>
            <a:pPr lvl="1"/>
            <a:r>
              <a:rPr lang="fr-FR" dirty="0" smtClean="0"/>
              <a:t>Save</a:t>
            </a:r>
            <a:r>
              <a:rPr lang="fr-FR" dirty="0"/>
              <a:t>.</a:t>
            </a:r>
          </a:p>
          <a:p>
            <a:r>
              <a:rPr lang="fr-FR" dirty="0"/>
              <a:t>Open </a:t>
            </a:r>
            <a:r>
              <a:rPr lang="fr-FR" dirty="0" err="1"/>
              <a:t>your</a:t>
            </a:r>
            <a:r>
              <a:rPr lang="fr-FR" dirty="0"/>
              <a:t> original article  and look out for </a:t>
            </a:r>
            <a:r>
              <a:rPr lang="fr-FR" dirty="0" err="1"/>
              <a:t>your</a:t>
            </a:r>
            <a:r>
              <a:rPr lang="fr-FR" dirty="0"/>
              <a:t> modifications.</a:t>
            </a:r>
          </a:p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subfolder</a:t>
            </a:r>
            <a:r>
              <a:rPr lang="fr-FR" dirty="0"/>
              <a:t> and move (or </a:t>
            </a:r>
            <a:r>
              <a:rPr lang="fr-FR" dirty="0" err="1"/>
              <a:t>cut</a:t>
            </a:r>
            <a:r>
              <a:rPr lang="fr-FR" dirty="0"/>
              <a:t> and </a:t>
            </a:r>
            <a:r>
              <a:rPr lang="fr-FR" dirty="0" err="1"/>
              <a:t>paste</a:t>
            </a:r>
            <a:r>
              <a:rPr lang="fr-FR" dirty="0"/>
              <a:t>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symlink</a:t>
            </a:r>
            <a:r>
              <a:rPr lang="fr-FR" dirty="0"/>
              <a:t> to the </a:t>
            </a:r>
            <a:r>
              <a:rPr lang="fr-FR" dirty="0" err="1"/>
              <a:t>subfolder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2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Views</a:t>
            </a:r>
            <a:r>
              <a:rPr lang="fr-FR" b="1" dirty="0" smtClean="0"/>
              <a:t> and Drives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in the Content Explorer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16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Categories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>or Taxonomies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36723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Category</a:t>
            </a:r>
            <a:r>
              <a:rPr lang="fr-FR" dirty="0" smtClean="0"/>
              <a:t> / </a:t>
            </a:r>
            <a:r>
              <a:rPr lang="fr-FR" dirty="0" err="1" smtClean="0"/>
              <a:t>Taxonomy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  <a:p>
            <a:pPr lvl="1"/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science of </a:t>
            </a:r>
            <a:r>
              <a:rPr lang="fr-FR" dirty="0" err="1"/>
              <a:t>arranging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classifications. In </a:t>
            </a:r>
            <a:r>
              <a:rPr lang="fr-FR" dirty="0" err="1"/>
              <a:t>eXo</a:t>
            </a:r>
            <a:r>
              <a:rPr lang="fr-FR" dirty="0"/>
              <a:t> Content </a:t>
            </a:r>
            <a:r>
              <a:rPr lang="fr-FR" dirty="0" err="1"/>
              <a:t>we</a:t>
            </a:r>
            <a:r>
              <a:rPr lang="fr-FR" dirty="0"/>
              <a:t> use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terms</a:t>
            </a:r>
            <a:r>
              <a:rPr lang="fr-FR" dirty="0"/>
              <a:t>: </a:t>
            </a:r>
            <a:r>
              <a:rPr lang="fr-FR" dirty="0" err="1"/>
              <a:t>category</a:t>
            </a:r>
            <a:r>
              <a:rPr lang="fr-FR" dirty="0"/>
              <a:t> and </a:t>
            </a:r>
            <a:r>
              <a:rPr lang="fr-FR" dirty="0" err="1"/>
              <a:t>taxonomy</a:t>
            </a:r>
            <a:r>
              <a:rPr lang="fr-FR" dirty="0"/>
              <a:t>. </a:t>
            </a:r>
          </a:p>
          <a:p>
            <a:pPr lvl="1"/>
            <a:r>
              <a:rPr lang="fr-FR" dirty="0" err="1"/>
              <a:t>Categories</a:t>
            </a:r>
            <a:r>
              <a:rPr lang="fr-FR" dirty="0"/>
              <a:t> are </a:t>
            </a:r>
            <a:r>
              <a:rPr lang="fr-FR" dirty="0" err="1"/>
              <a:t>organized</a:t>
            </a:r>
            <a:r>
              <a:rPr lang="fr-FR" dirty="0"/>
              <a:t> in a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. There are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hierarchy</a:t>
            </a:r>
            <a:r>
              <a:rPr lang="fr-FR" dirty="0"/>
              <a:t> of </a:t>
            </a:r>
            <a:r>
              <a:rPr lang="fr-FR" dirty="0" err="1"/>
              <a:t>categories</a:t>
            </a:r>
            <a:r>
              <a:rPr lang="fr-FR" dirty="0"/>
              <a:t> and </a:t>
            </a:r>
            <a:r>
              <a:rPr lang="fr-FR" dirty="0" err="1"/>
              <a:t>subcategories</a:t>
            </a:r>
            <a:r>
              <a:rPr lang="fr-FR" dirty="0"/>
              <a:t> etc.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category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a </a:t>
            </a:r>
            <a:r>
              <a:rPr lang="fr-FR" dirty="0" err="1"/>
              <a:t>folder</a:t>
            </a:r>
            <a:r>
              <a:rPr lang="fr-FR" dirty="0"/>
              <a:t>, in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taxonomy</a:t>
            </a:r>
            <a:r>
              <a:rPr lang="fr-FR" dirty="0"/>
              <a:t> </a:t>
            </a:r>
            <a:r>
              <a:rPr lang="fr-FR" dirty="0" err="1"/>
              <a:t>folder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 document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in </a:t>
            </a:r>
            <a:r>
              <a:rPr lang="fr-FR" dirty="0" err="1"/>
              <a:t>zero</a:t>
            </a:r>
            <a:r>
              <a:rPr lang="fr-FR" dirty="0"/>
              <a:t>, one or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categories</a:t>
            </a:r>
            <a:r>
              <a:rPr lang="fr-FR" dirty="0"/>
              <a:t>.</a:t>
            </a:r>
          </a:p>
          <a:p>
            <a:endParaRPr lang="fr-FR" dirty="0" smtClean="0"/>
          </a:p>
          <a:p>
            <a:r>
              <a:rPr lang="fr-FR" b="1" dirty="0" err="1" smtClean="0"/>
              <a:t>Each</a:t>
            </a:r>
            <a:r>
              <a:rPr lang="fr-FR" b="1" dirty="0" smtClean="0"/>
              <a:t> document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stored</a:t>
            </a:r>
            <a:r>
              <a:rPr lang="fr-FR" b="1" dirty="0" smtClean="0"/>
              <a:t> in a </a:t>
            </a:r>
            <a:r>
              <a:rPr lang="fr-FR" b="1" dirty="0" err="1" smtClean="0"/>
              <a:t>folder</a:t>
            </a:r>
            <a:r>
              <a:rPr lang="fr-FR" b="1" dirty="0" smtClean="0"/>
              <a:t> (</a:t>
            </a:r>
            <a:r>
              <a:rPr lang="fr-FR" b="1" dirty="0" err="1" smtClean="0"/>
              <a:t>only</a:t>
            </a:r>
            <a:r>
              <a:rPr lang="fr-FR" b="1" dirty="0" smtClean="0"/>
              <a:t> once). </a:t>
            </a:r>
            <a:r>
              <a:rPr lang="fr-FR" b="1" dirty="0" err="1" smtClean="0"/>
              <a:t>Organizing</a:t>
            </a:r>
            <a:r>
              <a:rPr lang="fr-FR" b="1" dirty="0" smtClean="0"/>
              <a:t> Documents in </a:t>
            </a:r>
            <a:r>
              <a:rPr lang="fr-FR" b="1" dirty="0" err="1" smtClean="0"/>
              <a:t>categories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optional</a:t>
            </a:r>
            <a:endParaRPr lang="fr-FR" b="1" dirty="0"/>
          </a:p>
          <a:p>
            <a:pPr lvl="1"/>
            <a:r>
              <a:rPr lang="fr-FR" dirty="0" smtClean="0"/>
              <a:t>In </a:t>
            </a:r>
            <a:r>
              <a:rPr lang="fr-FR" dirty="0" err="1" smtClean="0"/>
              <a:t>categories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store links to documents, not documents</a:t>
            </a:r>
          </a:p>
          <a:p>
            <a:endParaRPr lang="fr-FR" dirty="0"/>
          </a:p>
          <a:p>
            <a:r>
              <a:rPr lang="fr-FR" dirty="0"/>
              <a:t>There are </a:t>
            </a:r>
            <a:r>
              <a:rPr lang="fr-FR" dirty="0" err="1"/>
              <a:t>trees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by default. </a:t>
            </a:r>
          </a:p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trees</a:t>
            </a:r>
            <a:r>
              <a:rPr lang="fr-FR" dirty="0"/>
              <a:t> and use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/>
              <a:t>freely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0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Categories</a:t>
            </a:r>
            <a:r>
              <a:rPr lang="fr-FR" dirty="0" smtClean="0"/>
              <a:t> :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0799" y="970899"/>
            <a:ext cx="4327035" cy="5262443"/>
          </a:xfrm>
        </p:spPr>
        <p:txBody>
          <a:bodyPr>
            <a:normAutofit/>
          </a:bodyPr>
          <a:lstStyle/>
          <a:p>
            <a:r>
              <a:rPr lang="fr-FR" sz="1600" dirty="0"/>
              <a:t>A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appears</a:t>
            </a:r>
            <a:r>
              <a:rPr lang="fr-FR" sz="1600" dirty="0"/>
              <a:t> </a:t>
            </a:r>
            <a:r>
              <a:rPr lang="fr-FR" sz="1600" dirty="0" err="1"/>
              <a:t>like</a:t>
            </a:r>
            <a:r>
              <a:rPr lang="fr-FR" sz="1600" dirty="0"/>
              <a:t> a </a:t>
            </a:r>
            <a:r>
              <a:rPr lang="fr-FR" sz="1600" dirty="0" err="1"/>
              <a:t>folder</a:t>
            </a:r>
            <a:r>
              <a:rPr lang="fr-FR" sz="1600" dirty="0"/>
              <a:t>, in </a:t>
            </a:r>
            <a:r>
              <a:rPr lang="fr-FR" sz="1600" dirty="0" err="1"/>
              <a:t>fact</a:t>
            </a:r>
            <a:r>
              <a:rPr lang="fr-FR" sz="1600" dirty="0"/>
              <a:t> </a:t>
            </a:r>
            <a:r>
              <a:rPr lang="fr-FR" sz="1600" dirty="0" err="1"/>
              <a:t>it’s</a:t>
            </a:r>
            <a:r>
              <a:rPr lang="fr-FR" sz="1600" dirty="0"/>
              <a:t> a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taxonomy</a:t>
            </a:r>
            <a:r>
              <a:rPr lang="fr-FR" sz="1600" dirty="0"/>
              <a:t> </a:t>
            </a:r>
            <a:r>
              <a:rPr lang="fr-FR" sz="1600" dirty="0" err="1"/>
              <a:t>folder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 err="1"/>
              <a:t>Example</a:t>
            </a:r>
            <a:r>
              <a:rPr lang="fr-FR" sz="1600" dirty="0"/>
              <a:t>: The“/</a:t>
            </a:r>
            <a:r>
              <a:rPr lang="fr-FR" sz="1600" dirty="0" err="1"/>
              <a:t>acme</a:t>
            </a:r>
            <a:r>
              <a:rPr lang="fr-FR" sz="1600" dirty="0"/>
              <a:t>/</a:t>
            </a:r>
            <a:r>
              <a:rPr lang="fr-FR" sz="1600" dirty="0" err="1"/>
              <a:t>categories</a:t>
            </a:r>
            <a:r>
              <a:rPr lang="fr-FR" sz="1600" dirty="0"/>
              <a:t>/</a:t>
            </a:r>
            <a:r>
              <a:rPr lang="fr-FR" sz="1600" dirty="0" err="1"/>
              <a:t>acme</a:t>
            </a:r>
            <a:r>
              <a:rPr lang="fr-FR" sz="1600" dirty="0"/>
              <a:t>” </a:t>
            </a:r>
            <a:r>
              <a:rPr lang="fr-FR" sz="1600" dirty="0" err="1"/>
              <a:t>folder</a:t>
            </a:r>
            <a:r>
              <a:rPr lang="fr-FR" sz="1600" dirty="0"/>
              <a:t> </a:t>
            </a:r>
            <a:r>
              <a:rPr lang="fr-FR" sz="1600" dirty="0" err="1"/>
              <a:t>contains</a:t>
            </a:r>
            <a:r>
              <a:rPr lang="fr-FR" sz="1600" dirty="0"/>
              <a:t> </a:t>
            </a:r>
            <a:r>
              <a:rPr lang="fr-FR" sz="1600" dirty="0" err="1"/>
              <a:t>subcategories</a:t>
            </a:r>
            <a:r>
              <a:rPr lang="fr-FR" sz="1600" dirty="0"/>
              <a:t> and </a:t>
            </a:r>
            <a:r>
              <a:rPr lang="fr-FR" sz="1600" dirty="0" err="1"/>
              <a:t>symlinks</a:t>
            </a:r>
            <a:r>
              <a:rPr lang="fr-FR" sz="1600" dirty="0"/>
              <a:t> of contents</a:t>
            </a:r>
            <a:r>
              <a:rPr lang="fr-FR" sz="1600" dirty="0" smtClean="0"/>
              <a:t>.</a:t>
            </a:r>
          </a:p>
          <a:p>
            <a:endParaRPr lang="fr-FR" sz="1600" dirty="0"/>
          </a:p>
          <a:p>
            <a:r>
              <a:rPr lang="fr-FR" sz="1600" dirty="0"/>
              <a:t>A content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assigned</a:t>
            </a:r>
            <a:r>
              <a:rPr lang="fr-FR" sz="1600" dirty="0"/>
              <a:t> to </a:t>
            </a:r>
            <a:r>
              <a:rPr lang="fr-FR" sz="1600" dirty="0" err="1"/>
              <a:t>categories</a:t>
            </a:r>
            <a:r>
              <a:rPr lang="fr-FR" sz="1600" dirty="0"/>
              <a:t> by </a:t>
            </a:r>
            <a:r>
              <a:rPr lang="fr-FR" sz="1600" dirty="0" err="1"/>
              <a:t>placing</a:t>
            </a:r>
            <a:r>
              <a:rPr lang="fr-FR" sz="1600" dirty="0"/>
              <a:t> </a:t>
            </a:r>
            <a:r>
              <a:rPr lang="fr-FR" sz="1600" dirty="0" err="1"/>
              <a:t>symlinks</a:t>
            </a:r>
            <a:r>
              <a:rPr lang="fr-FR" sz="1600" dirty="0"/>
              <a:t> in the </a:t>
            </a:r>
            <a:r>
              <a:rPr lang="fr-FR" sz="1600" dirty="0" err="1"/>
              <a:t>desired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folders</a:t>
            </a:r>
            <a:endParaRPr lang="fr-FR" sz="1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4911" b="-4911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Cadre 7"/>
          <p:cNvSpPr/>
          <p:nvPr/>
        </p:nvSpPr>
        <p:spPr>
          <a:xfrm>
            <a:off x="5427683" y="3335497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5580083" y="4633909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0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Categories</a:t>
            </a:r>
            <a:r>
              <a:rPr lang="fr-FR" dirty="0" smtClean="0"/>
              <a:t> : 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sz="1600" dirty="0"/>
              <a:t>If </a:t>
            </a:r>
            <a:r>
              <a:rPr lang="fr-FR" sz="1600" dirty="0" err="1"/>
              <a:t>you</a:t>
            </a:r>
            <a:r>
              <a:rPr lang="fr-FR" sz="1600" dirty="0"/>
              <a:t> </a:t>
            </a:r>
            <a:r>
              <a:rPr lang="fr-FR" sz="1600" dirty="0" err="1"/>
              <a:t>create</a:t>
            </a:r>
            <a:r>
              <a:rPr lang="fr-FR" sz="1600" dirty="0"/>
              <a:t> a new site, </a:t>
            </a:r>
            <a:r>
              <a:rPr lang="fr-FR" sz="1600" dirty="0" err="1"/>
              <a:t>automatically</a:t>
            </a:r>
            <a:r>
              <a:rPr lang="fr-FR" sz="1600" dirty="0"/>
              <a:t> a new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tree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created</a:t>
            </a:r>
            <a:r>
              <a:rPr lang="fr-FR" sz="1600" dirty="0"/>
              <a:t>.</a:t>
            </a:r>
          </a:p>
          <a:p>
            <a:r>
              <a:rPr lang="fr-FR" sz="1600" dirty="0"/>
              <a:t>For </a:t>
            </a:r>
            <a:r>
              <a:rPr lang="fr-FR" sz="1600" dirty="0" err="1"/>
              <a:t>each</a:t>
            </a:r>
            <a:r>
              <a:rPr lang="fr-FR" sz="1600" dirty="0"/>
              <a:t> </a:t>
            </a:r>
            <a:r>
              <a:rPr lang="fr-FR" sz="1600" dirty="0" err="1"/>
              <a:t>tree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 a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drive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created</a:t>
            </a:r>
            <a:r>
              <a:rPr lang="fr-FR" sz="1600" dirty="0"/>
              <a:t>.</a:t>
            </a:r>
          </a:p>
          <a:p>
            <a:r>
              <a:rPr lang="fr-FR" sz="1600" dirty="0"/>
              <a:t>The drive points to the </a:t>
            </a:r>
            <a:r>
              <a:rPr lang="fr-FR" sz="1600" dirty="0" err="1"/>
              <a:t>category</a:t>
            </a:r>
            <a:r>
              <a:rPr lang="fr-FR" sz="1600" dirty="0"/>
              <a:t> </a:t>
            </a:r>
            <a:r>
              <a:rPr lang="fr-FR" sz="1600" dirty="0" err="1"/>
              <a:t>folder</a:t>
            </a:r>
            <a:r>
              <a:rPr lang="fr-FR" sz="1600" dirty="0"/>
              <a:t> and has 2 </a:t>
            </a:r>
            <a:r>
              <a:rPr lang="fr-FR" sz="1600" dirty="0" err="1"/>
              <a:t>special</a:t>
            </a:r>
            <a:r>
              <a:rPr lang="fr-FR" sz="1600" dirty="0"/>
              <a:t> </a:t>
            </a:r>
            <a:r>
              <a:rPr lang="fr-FR" sz="1600" dirty="0" err="1"/>
              <a:t>category</a:t>
            </a:r>
            <a:r>
              <a:rPr lang="fr-FR" sz="1600" dirty="0"/>
              <a:t> action buttons.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2455928"/>
            <a:ext cx="7557025" cy="384340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69964" y="14454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Cadre 7"/>
          <p:cNvSpPr/>
          <p:nvPr/>
        </p:nvSpPr>
        <p:spPr>
          <a:xfrm>
            <a:off x="883539" y="2455928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35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 Storage vs </a:t>
            </a:r>
            <a:r>
              <a:rPr lang="fr-FR" dirty="0" err="1" smtClean="0"/>
              <a:t>Category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3990979"/>
            <a:ext cx="8312727" cy="20463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892433"/>
            <a:ext cx="8312727" cy="2858923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523350" y="2881224"/>
            <a:ext cx="124543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964847" y="4011627"/>
            <a:ext cx="2669522" cy="494865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1921414" y="2881224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Each</a:t>
            </a:r>
            <a:r>
              <a:rPr lang="fr-FR" dirty="0" smtClean="0"/>
              <a:t> content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a </a:t>
            </a:r>
            <a:r>
              <a:rPr lang="fr-FR" dirty="0" err="1" smtClean="0"/>
              <a:t>category</a:t>
            </a: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1" name="Bulle rectangulaire à coins arrondis 10"/>
          <p:cNvSpPr/>
          <p:nvPr/>
        </p:nvSpPr>
        <p:spPr>
          <a:xfrm>
            <a:off x="3777424" y="4011627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…</a:t>
            </a:r>
            <a:r>
              <a:rPr lang="fr-FR" dirty="0" err="1" smtClean="0"/>
              <a:t>will</a:t>
            </a:r>
            <a:r>
              <a:rPr lang="fr-FR" dirty="0" smtClean="0"/>
              <a:t> end up in a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storage</a:t>
            </a:r>
            <a:r>
              <a:rPr lang="fr-FR" dirty="0" smtClean="0"/>
              <a:t> place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380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35350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err="1" smtClean="0"/>
              <a:t>Symbolic</a:t>
            </a:r>
            <a:r>
              <a:rPr lang="fr-FR" dirty="0" smtClean="0"/>
              <a:t> 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/>
              <a:t>New </a:t>
            </a:r>
            <a:r>
              <a:rPr lang="fr-FR" dirty="0" err="1"/>
              <a:t>Category</a:t>
            </a:r>
            <a:endParaRPr lang="fr-FR" dirty="0"/>
          </a:p>
          <a:p>
            <a:pPr lvl="1"/>
            <a:r>
              <a:rPr lang="fr-FR" dirty="0"/>
              <a:t>Open the </a:t>
            </a:r>
            <a:r>
              <a:rPr lang="fr-FR" dirty="0" err="1" smtClean="0"/>
              <a:t>Powers</a:t>
            </a:r>
            <a:r>
              <a:rPr lang="fr-FR" dirty="0" smtClean="0"/>
              <a:t> </a:t>
            </a:r>
            <a:r>
              <a:rPr lang="fr-FR" dirty="0"/>
              <a:t>drive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category</a:t>
            </a:r>
            <a:r>
              <a:rPr lang="fr-FR" dirty="0"/>
              <a:t> “Bike Types”.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 a new article document in the new “Bike Types” </a:t>
            </a:r>
            <a:r>
              <a:rPr lang="fr-FR" dirty="0" err="1"/>
              <a:t>category</a:t>
            </a:r>
            <a:r>
              <a:rPr lang="fr-FR" dirty="0"/>
              <a:t>. 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new document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copied</a:t>
            </a:r>
            <a:r>
              <a:rPr lang="fr-FR" dirty="0"/>
              <a:t> to a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folder</a:t>
            </a:r>
            <a:r>
              <a:rPr lang="fr-FR" dirty="0"/>
              <a:t>.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publish</a:t>
            </a:r>
            <a:r>
              <a:rPr lang="fr-FR" dirty="0"/>
              <a:t> the document.</a:t>
            </a:r>
          </a:p>
          <a:p>
            <a:endParaRPr lang="fr-FR" dirty="0"/>
          </a:p>
          <a:p>
            <a:r>
              <a:rPr lang="fr-FR" dirty="0"/>
              <a:t>Go to the Bike site and </a:t>
            </a:r>
            <a:r>
              <a:rPr lang="fr-FR" dirty="0" err="1"/>
              <a:t>hover</a:t>
            </a:r>
            <a:r>
              <a:rPr lang="fr-FR" dirty="0"/>
              <a:t> over “</a:t>
            </a:r>
            <a:r>
              <a:rPr lang="fr-FR" dirty="0" err="1"/>
              <a:t>Products</a:t>
            </a:r>
            <a:r>
              <a:rPr lang="fr-FR" dirty="0"/>
              <a:t>” in the navigation.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new </a:t>
            </a:r>
            <a:r>
              <a:rPr lang="fr-FR" dirty="0" err="1"/>
              <a:t>category</a:t>
            </a:r>
            <a:r>
              <a:rPr lang="fr-FR" dirty="0"/>
              <a:t> and content.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7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Permissions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25482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</a:t>
            </a:r>
            <a:r>
              <a:rPr lang="fr-FR" sz="1800" dirty="0" err="1"/>
              <a:t>can</a:t>
            </a:r>
            <a:r>
              <a:rPr lang="fr-FR" sz="1800" dirty="0"/>
              <a:t> have permissions on </a:t>
            </a:r>
            <a:r>
              <a:rPr lang="fr-FR" sz="1800" dirty="0" err="1"/>
              <a:t>it</a:t>
            </a:r>
            <a:r>
              <a:rPr lang="fr-FR" sz="1800" dirty="0"/>
              <a:t>.</a:t>
            </a:r>
          </a:p>
          <a:p>
            <a:r>
              <a:rPr lang="fr-FR" sz="1800" dirty="0"/>
              <a:t>If </a:t>
            </a:r>
            <a:r>
              <a:rPr lang="fr-FR" sz="1800" dirty="0" err="1"/>
              <a:t>there</a:t>
            </a:r>
            <a:r>
              <a:rPr lang="fr-FR" sz="1800" dirty="0"/>
              <a:t> are no permissions for a </a:t>
            </a:r>
            <a:r>
              <a:rPr lang="fr-FR" sz="1800" dirty="0" err="1"/>
              <a:t>node</a:t>
            </a:r>
            <a:r>
              <a:rPr lang="fr-FR" sz="1800" dirty="0"/>
              <a:t>: the permissions of the </a:t>
            </a:r>
            <a:r>
              <a:rPr lang="fr-FR" sz="1800" dirty="0" err="1" smtClean="0"/>
              <a:t>root</a:t>
            </a:r>
            <a:r>
              <a:rPr lang="fr-FR" sz="1800" dirty="0" smtClean="0"/>
              <a:t> </a:t>
            </a:r>
            <a:r>
              <a:rPr lang="fr-FR" sz="1800" dirty="0" err="1"/>
              <a:t>node</a:t>
            </a:r>
            <a:r>
              <a:rPr lang="fr-FR" sz="1800" dirty="0"/>
              <a:t> of the </a:t>
            </a:r>
            <a:r>
              <a:rPr lang="fr-FR" sz="1800" dirty="0" err="1"/>
              <a:t>workspace</a:t>
            </a:r>
            <a:r>
              <a:rPr lang="fr-FR" sz="1800" dirty="0"/>
              <a:t> are </a:t>
            </a:r>
            <a:r>
              <a:rPr lang="fr-FR" sz="1800" dirty="0" err="1" smtClean="0"/>
              <a:t>applied</a:t>
            </a:r>
            <a:r>
              <a:rPr lang="fr-FR" sz="1800" dirty="0" smtClean="0"/>
              <a:t>. </a:t>
            </a:r>
            <a:endParaRPr lang="fr-FR" sz="1800" dirty="0"/>
          </a:p>
          <a:p>
            <a:r>
              <a:rPr lang="fr-FR" sz="1800" dirty="0"/>
              <a:t>The content explorer shows </a:t>
            </a:r>
            <a:r>
              <a:rPr lang="fr-FR" sz="1800" dirty="0" err="1"/>
              <a:t>those</a:t>
            </a:r>
            <a:r>
              <a:rPr lang="fr-FR" sz="1800" dirty="0"/>
              <a:t> permissions </a:t>
            </a:r>
            <a:r>
              <a:rPr lang="fr-FR" sz="1800" dirty="0" err="1"/>
              <a:t>that</a:t>
            </a:r>
            <a:r>
              <a:rPr lang="fr-FR" sz="1800" dirty="0"/>
              <a:t> are </a:t>
            </a:r>
            <a:r>
              <a:rPr lang="fr-FR" sz="1800" dirty="0" err="1"/>
              <a:t>valid</a:t>
            </a:r>
            <a:r>
              <a:rPr lang="fr-FR" sz="1800" dirty="0"/>
              <a:t> for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– 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does</a:t>
            </a:r>
            <a:r>
              <a:rPr lang="fr-FR" sz="1800" dirty="0"/>
              <a:t> not </a:t>
            </a:r>
            <a:r>
              <a:rPr lang="fr-FR" sz="1800" dirty="0" err="1"/>
              <a:t>indicated</a:t>
            </a:r>
            <a:r>
              <a:rPr lang="fr-FR" sz="1800" dirty="0"/>
              <a:t> </a:t>
            </a:r>
            <a:r>
              <a:rPr lang="fr-FR" sz="1800" dirty="0" err="1"/>
              <a:t>whether</a:t>
            </a:r>
            <a:r>
              <a:rPr lang="fr-FR" sz="1800" dirty="0"/>
              <a:t> the permissions are </a:t>
            </a:r>
            <a:r>
              <a:rPr lang="fr-FR" sz="1800" dirty="0" err="1"/>
              <a:t>actually</a:t>
            </a:r>
            <a:r>
              <a:rPr lang="fr-FR" sz="1800" dirty="0"/>
              <a:t> </a:t>
            </a:r>
            <a:r>
              <a:rPr lang="fr-FR" sz="1800" dirty="0" err="1"/>
              <a:t>inherited</a:t>
            </a:r>
            <a:r>
              <a:rPr lang="fr-FR" sz="1800" dirty="0"/>
              <a:t>. </a:t>
            </a:r>
          </a:p>
          <a:p>
            <a:r>
              <a:rPr lang="fr-FR" sz="1800" dirty="0" err="1"/>
              <a:t>When</a:t>
            </a:r>
            <a:r>
              <a:rPr lang="fr-FR" sz="1800" dirty="0"/>
              <a:t> </a:t>
            </a:r>
            <a:r>
              <a:rPr lang="fr-FR" sz="1800" dirty="0" err="1"/>
              <a:t>you</a:t>
            </a:r>
            <a:r>
              <a:rPr lang="fr-FR" sz="1800" dirty="0"/>
              <a:t> </a:t>
            </a:r>
            <a:r>
              <a:rPr lang="fr-FR" sz="1800" dirty="0" err="1"/>
              <a:t>start</a:t>
            </a:r>
            <a:r>
              <a:rPr lang="fr-FR" sz="1800" dirty="0"/>
              <a:t> </a:t>
            </a:r>
            <a:r>
              <a:rPr lang="fr-FR" sz="1800" dirty="0" err="1"/>
              <a:t>modifying</a:t>
            </a:r>
            <a:r>
              <a:rPr lang="fr-FR" sz="1800" dirty="0"/>
              <a:t> the permissions and the permissions are </a:t>
            </a:r>
            <a:r>
              <a:rPr lang="fr-FR" sz="1800" dirty="0" err="1"/>
              <a:t>inherited</a:t>
            </a:r>
            <a:r>
              <a:rPr lang="fr-FR" sz="1800" dirty="0"/>
              <a:t>, the content explorer copies first the </a:t>
            </a:r>
            <a:r>
              <a:rPr lang="fr-FR" sz="1800" dirty="0" err="1"/>
              <a:t>inherited</a:t>
            </a:r>
            <a:r>
              <a:rPr lang="fr-FR" sz="1800" dirty="0"/>
              <a:t> permissions to the </a:t>
            </a:r>
            <a:r>
              <a:rPr lang="fr-FR" sz="1800" dirty="0" err="1"/>
              <a:t>current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and </a:t>
            </a:r>
            <a:r>
              <a:rPr lang="fr-FR" sz="1800" dirty="0" err="1"/>
              <a:t>applies</a:t>
            </a:r>
            <a:r>
              <a:rPr lang="fr-FR" sz="1800" dirty="0"/>
              <a:t> </a:t>
            </a:r>
            <a:r>
              <a:rPr lang="fr-FR" sz="1800" dirty="0" err="1"/>
              <a:t>then</a:t>
            </a:r>
            <a:r>
              <a:rPr lang="fr-FR" sz="1800" dirty="0"/>
              <a:t> the modifications.</a:t>
            </a:r>
          </a:p>
          <a:p>
            <a:endParaRPr lang="fr-FR" sz="1800" dirty="0" smtClean="0"/>
          </a:p>
          <a:p>
            <a:r>
              <a:rPr lang="fr-FR" sz="1800" i="1" dirty="0" err="1" smtClean="0"/>
              <a:t>Technical</a:t>
            </a:r>
            <a:r>
              <a:rPr lang="fr-FR" sz="1800" i="1" dirty="0" smtClean="0"/>
              <a:t> </a:t>
            </a:r>
            <a:r>
              <a:rPr lang="fr-FR" sz="1800" i="1" dirty="0"/>
              <a:t>information: Permissions are </a:t>
            </a:r>
            <a:r>
              <a:rPr lang="fr-FR" sz="1800" i="1" dirty="0" err="1"/>
              <a:t>stored</a:t>
            </a:r>
            <a:r>
              <a:rPr lang="fr-FR" sz="1800" i="1" dirty="0"/>
              <a:t> in the </a:t>
            </a:r>
            <a:r>
              <a:rPr lang="fr-FR" sz="1800" i="1" dirty="0" err="1"/>
              <a:t>property</a:t>
            </a:r>
            <a:r>
              <a:rPr lang="fr-FR" sz="1800" i="1" dirty="0"/>
              <a:t> “</a:t>
            </a:r>
            <a:r>
              <a:rPr lang="fr-FR" sz="1800" i="1" dirty="0" err="1"/>
              <a:t>exo:permission</a:t>
            </a:r>
            <a:r>
              <a:rPr lang="fr-FR" sz="1800" i="1" dirty="0"/>
              <a:t>”. This </a:t>
            </a:r>
            <a:r>
              <a:rPr lang="fr-FR" sz="1800" i="1" dirty="0" err="1"/>
              <a:t>property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defined</a:t>
            </a:r>
            <a:r>
              <a:rPr lang="fr-FR" sz="1800" i="1" dirty="0"/>
              <a:t> by the </a:t>
            </a:r>
            <a:r>
              <a:rPr lang="fr-FR" sz="1800" i="1" dirty="0" err="1"/>
              <a:t>mixin</a:t>
            </a:r>
            <a:r>
              <a:rPr lang="fr-FR" sz="1800" i="1" dirty="0"/>
              <a:t> “</a:t>
            </a:r>
            <a:r>
              <a:rPr lang="fr-FR" sz="1800" i="1" dirty="0" err="1"/>
              <a:t>mix:privilegeable</a:t>
            </a:r>
            <a:r>
              <a:rPr lang="fr-FR" sz="1800" i="1" dirty="0"/>
              <a:t>”.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Permissions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5229" r="-522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328691" y="2798632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4306468" y="1559697"/>
            <a:ext cx="3117143" cy="709844"/>
          </a:xfrm>
          <a:prstGeom prst="wedgeRoundRectCallout">
            <a:avLst>
              <a:gd name="adj1" fmla="val -55345"/>
              <a:gd name="adj2" fmla="val -2213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Permissions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defined</a:t>
            </a:r>
            <a:r>
              <a:rPr lang="fr-FR" dirty="0" smtClean="0"/>
              <a:t> on </a:t>
            </a:r>
            <a:r>
              <a:rPr lang="fr-FR" dirty="0" err="1" smtClean="0"/>
              <a:t>each</a:t>
            </a:r>
            <a:r>
              <a:rPr lang="fr-FR" dirty="0" smtClean="0"/>
              <a:t> content or </a:t>
            </a:r>
            <a:r>
              <a:rPr lang="fr-FR" dirty="0" err="1" smtClean="0"/>
              <a:t>folder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1328691" y="3518877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adre 11"/>
          <p:cNvSpPr/>
          <p:nvPr/>
        </p:nvSpPr>
        <p:spPr>
          <a:xfrm>
            <a:off x="1328691" y="3916603"/>
            <a:ext cx="1830731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rectangulaire à coins arrondis 12"/>
          <p:cNvSpPr/>
          <p:nvPr/>
        </p:nvSpPr>
        <p:spPr>
          <a:xfrm>
            <a:off x="671119" y="5383216"/>
            <a:ext cx="2760452" cy="595096"/>
          </a:xfrm>
          <a:prstGeom prst="wedgeRoundRectCallout">
            <a:avLst>
              <a:gd name="adj1" fmla="val 22691"/>
              <a:gd name="adj2" fmla="val -7013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 </a:t>
            </a:r>
            <a:r>
              <a:rPr lang="fr-FR" dirty="0" err="1" smtClean="0"/>
              <a:t>rights</a:t>
            </a:r>
            <a:r>
              <a:rPr lang="fr-FR" dirty="0" smtClean="0"/>
              <a:t> : Read, </a:t>
            </a:r>
            <a:r>
              <a:rPr lang="fr-FR" dirty="0" err="1" smtClean="0"/>
              <a:t>Modify</a:t>
            </a:r>
            <a:r>
              <a:rPr lang="fr-FR" dirty="0" smtClean="0"/>
              <a:t>, </a:t>
            </a:r>
            <a:r>
              <a:rPr lang="fr-FR" dirty="0" err="1" smtClean="0"/>
              <a:t>Remove</a:t>
            </a:r>
            <a:endParaRPr lang="fr-FR" dirty="0"/>
          </a:p>
        </p:txBody>
      </p:sp>
      <p:sp>
        <p:nvSpPr>
          <p:cNvPr id="14" name="Cadre 13"/>
          <p:cNvSpPr/>
          <p:nvPr/>
        </p:nvSpPr>
        <p:spPr>
          <a:xfrm>
            <a:off x="1181669" y="4967228"/>
            <a:ext cx="3041220" cy="370970"/>
          </a:xfrm>
          <a:prstGeom prst="frame">
            <a:avLst>
              <a:gd name="adj1" fmla="val 9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Bulle rectangulaire à coins arrondis 14"/>
          <p:cNvSpPr/>
          <p:nvPr/>
        </p:nvSpPr>
        <p:spPr>
          <a:xfrm>
            <a:off x="3342796" y="3150677"/>
            <a:ext cx="3884641" cy="765926"/>
          </a:xfrm>
          <a:prstGeom prst="wedgeRoundRectCallout">
            <a:avLst>
              <a:gd name="adj1" fmla="val -52489"/>
              <a:gd name="adj2" fmla="val -2676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assign</a:t>
            </a:r>
            <a:r>
              <a:rPr lang="fr-FR" dirty="0" smtClean="0"/>
              <a:t> permissions to groups, </a:t>
            </a:r>
            <a:r>
              <a:rPr lang="fr-FR" dirty="0" err="1" smtClean="0"/>
              <a:t>memberships</a:t>
            </a:r>
            <a:r>
              <a:rPr lang="fr-FR" dirty="0" smtClean="0"/>
              <a:t>, </a:t>
            </a:r>
            <a:r>
              <a:rPr lang="fr-FR" dirty="0" err="1" smtClean="0"/>
              <a:t>users</a:t>
            </a:r>
            <a:r>
              <a:rPr lang="fr-FR" dirty="0" smtClean="0"/>
              <a:t> or </a:t>
            </a:r>
            <a:r>
              <a:rPr lang="fr-FR" dirty="0" err="1" smtClean="0"/>
              <a:t>anyone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46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File Explorer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7419" r="-1741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1194828" y="100171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105212" y="1001713"/>
            <a:ext cx="1441983" cy="347774"/>
          </a:xfrm>
          <a:prstGeom prst="wedgeRoundRectCallout">
            <a:avLst>
              <a:gd name="adj1" fmla="val -55899"/>
              <a:gd name="adj2" fmla="val -2195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5678969" y="146435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6040139" y="2174733"/>
            <a:ext cx="1441983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1449474" y="1864493"/>
            <a:ext cx="1803153" cy="437572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Bulle rectangulaire à coins arrondis 11"/>
          <p:cNvSpPr/>
          <p:nvPr/>
        </p:nvSpPr>
        <p:spPr>
          <a:xfrm>
            <a:off x="2139493" y="2400986"/>
            <a:ext cx="3269514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 navigation (</a:t>
            </a:r>
            <a:r>
              <a:rPr lang="fr-FR" dirty="0" err="1" smtClean="0"/>
              <a:t>breadcrumb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953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3284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smtClean="0"/>
              <a:t>Permissions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/>
              <a:t>Look in as </a:t>
            </a:r>
            <a:r>
              <a:rPr lang="fr-FR" dirty="0" err="1"/>
              <a:t>john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Open </a:t>
            </a:r>
            <a:r>
              <a:rPr lang="fr-FR" dirty="0"/>
              <a:t>the </a:t>
            </a:r>
            <a:r>
              <a:rPr lang="fr-FR" dirty="0" smtClean="0"/>
              <a:t>Sites Explorer</a:t>
            </a:r>
            <a:r>
              <a:rPr lang="fr-FR" dirty="0"/>
              <a:t>. </a:t>
            </a:r>
          </a:p>
          <a:p>
            <a:r>
              <a:rPr lang="fr-FR" dirty="0"/>
              <a:t>Select “/bike/web contents/Events/Event2”.</a:t>
            </a:r>
          </a:p>
          <a:p>
            <a:r>
              <a:rPr lang="fr-FR" dirty="0"/>
              <a:t>Look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properties</a:t>
            </a:r>
            <a:r>
              <a:rPr lang="fr-FR" dirty="0"/>
              <a:t> of a </a:t>
            </a:r>
            <a:r>
              <a:rPr lang="fr-FR" dirty="0" err="1"/>
              <a:t>node</a:t>
            </a:r>
            <a:r>
              <a:rPr lang="fr-FR" dirty="0"/>
              <a:t>. Be sure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are no permission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r>
              <a:rPr lang="fr-FR" dirty="0"/>
              <a:t>Change the permissions of the </a:t>
            </a:r>
            <a:r>
              <a:rPr lang="fr-FR" dirty="0" err="1"/>
              <a:t>node</a:t>
            </a:r>
            <a:r>
              <a:rPr lang="fr-FR" dirty="0"/>
              <a:t>, the user mary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  <a:p>
            <a:r>
              <a:rPr lang="fr-FR" dirty="0"/>
              <a:t>Open the </a:t>
            </a: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 and </a:t>
            </a:r>
            <a:r>
              <a:rPr lang="fr-FR" dirty="0" err="1"/>
              <a:t>find</a:t>
            </a:r>
            <a:r>
              <a:rPr lang="fr-FR" dirty="0"/>
              <a:t> the permission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6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Direct Access</a:t>
            </a:r>
            <a:br>
              <a:rPr lang="fr-FR" b="1" dirty="0" smtClean="0"/>
            </a:br>
            <a:r>
              <a:rPr lang="fr-FR" dirty="0" err="1" smtClean="0"/>
              <a:t>WebDAV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458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 Access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/>
              <a:t>Open </a:t>
            </a:r>
            <a:r>
              <a:rPr lang="fr-FR" sz="1800" dirty="0" err="1"/>
              <a:t>any</a:t>
            </a:r>
            <a:r>
              <a:rPr lang="fr-FR" sz="1800" dirty="0"/>
              <a:t> </a:t>
            </a:r>
            <a:r>
              <a:rPr lang="fr-FR" sz="1800" dirty="0" err="1"/>
              <a:t>node</a:t>
            </a:r>
            <a:r>
              <a:rPr lang="fr-FR" sz="1800" dirty="0"/>
              <a:t> </a:t>
            </a:r>
            <a:r>
              <a:rPr lang="fr-FR" sz="1800" dirty="0" err="1"/>
              <a:t>using</a:t>
            </a:r>
            <a:r>
              <a:rPr lang="fr-FR" sz="1800" dirty="0"/>
              <a:t> a direct URL. This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also</a:t>
            </a:r>
            <a:r>
              <a:rPr lang="fr-FR" sz="1800" dirty="0"/>
              <a:t> </a:t>
            </a:r>
            <a:r>
              <a:rPr lang="fr-FR" sz="1800" dirty="0" err="1"/>
              <a:t>called</a:t>
            </a:r>
            <a:r>
              <a:rPr lang="fr-FR" sz="1800" dirty="0"/>
              <a:t> “</a:t>
            </a:r>
            <a:r>
              <a:rPr lang="fr-FR" sz="1800" dirty="0" err="1"/>
              <a:t>rest</a:t>
            </a:r>
            <a:r>
              <a:rPr lang="fr-FR" sz="1800" dirty="0"/>
              <a:t> exposition”.</a:t>
            </a:r>
          </a:p>
          <a:p>
            <a:r>
              <a:rPr lang="fr-FR" sz="1800" dirty="0" err="1"/>
              <a:t>Rendering</a:t>
            </a:r>
            <a:r>
              <a:rPr lang="fr-FR" sz="1800" dirty="0"/>
              <a:t> of the document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 by the browser.</a:t>
            </a:r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" y="1899496"/>
            <a:ext cx="6870023" cy="17625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0" y="4493498"/>
            <a:ext cx="8312727" cy="162314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6009099" y="2694675"/>
            <a:ext cx="268447" cy="2085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3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Direct Access : </a:t>
            </a:r>
            <a:r>
              <a:rPr lang="fr-FR" dirty="0" err="1" smtClean="0"/>
              <a:t>inside</a:t>
            </a:r>
            <a:r>
              <a:rPr lang="fr-FR" dirty="0" smtClean="0"/>
              <a:t> the Content Explorer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sz="1800" dirty="0" err="1"/>
              <a:t>View</a:t>
            </a:r>
            <a:r>
              <a:rPr lang="fr-FR" sz="1800" dirty="0"/>
              <a:t> a document </a:t>
            </a:r>
            <a:r>
              <a:rPr lang="fr-FR" sz="1800" dirty="0" err="1"/>
              <a:t>using</a:t>
            </a:r>
            <a:r>
              <a:rPr lang="fr-FR" sz="1800" dirty="0"/>
              <a:t> a direct URL to the content explorer. </a:t>
            </a:r>
          </a:p>
          <a:p>
            <a:r>
              <a:rPr lang="fr-FR" sz="1800" dirty="0"/>
              <a:t>In </a:t>
            </a:r>
            <a:r>
              <a:rPr lang="fr-FR" sz="1800" dirty="0" err="1"/>
              <a:t>fact</a:t>
            </a:r>
            <a:r>
              <a:rPr lang="fr-FR" sz="1800" dirty="0"/>
              <a:t> </a:t>
            </a:r>
            <a:r>
              <a:rPr lang="fr-FR" sz="1800" dirty="0" err="1"/>
              <a:t>you</a:t>
            </a:r>
            <a:r>
              <a:rPr lang="fr-FR" sz="1800" dirty="0"/>
              <a:t> open the content explorer page </a:t>
            </a:r>
            <a:r>
              <a:rPr lang="fr-FR" sz="1800" dirty="0" err="1"/>
              <a:t>with</a:t>
            </a:r>
            <a:r>
              <a:rPr lang="fr-FR" sz="1800" dirty="0"/>
              <a:t> a </a:t>
            </a:r>
            <a:r>
              <a:rPr lang="fr-FR" sz="1800" dirty="0" err="1"/>
              <a:t>parameter</a:t>
            </a:r>
            <a:r>
              <a:rPr lang="fr-FR" sz="1800" dirty="0"/>
              <a:t>, the content explorer open </a:t>
            </a:r>
            <a:r>
              <a:rPr lang="fr-FR" sz="1800" dirty="0" err="1"/>
              <a:t>directly</a:t>
            </a:r>
            <a:r>
              <a:rPr lang="fr-FR" sz="1800" dirty="0"/>
              <a:t> the </a:t>
            </a:r>
            <a:r>
              <a:rPr lang="fr-FR" sz="1800" dirty="0" err="1"/>
              <a:t>indicated</a:t>
            </a:r>
            <a:r>
              <a:rPr lang="fr-FR" sz="1800" dirty="0"/>
              <a:t> document. 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94" y="1970061"/>
            <a:ext cx="6870023" cy="16948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62" y="3739361"/>
            <a:ext cx="8312727" cy="2474545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6009100" y="2560458"/>
            <a:ext cx="340721" cy="1982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83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1204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Exercise</a:t>
            </a:r>
            <a:r>
              <a:rPr lang="fr-FR" dirty="0"/>
              <a:t>: </a:t>
            </a:r>
            <a:r>
              <a:rPr lang="fr-FR" dirty="0" smtClean="0"/>
              <a:t>Direct Access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Connect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server by </a:t>
            </a:r>
            <a:r>
              <a:rPr lang="fr-FR" dirty="0" err="1"/>
              <a:t>WebDAV</a:t>
            </a:r>
            <a:r>
              <a:rPr lang="fr-FR" dirty="0"/>
              <a:t> (Office, </a:t>
            </a:r>
            <a:r>
              <a:rPr lang="fr-FR" dirty="0" err="1"/>
              <a:t>WebFolder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http://127.0.0.1:8080/portal/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pPr lvl="1"/>
            <a:r>
              <a:rPr lang="fr-FR" dirty="0"/>
              <a:t>http://john:gtn@localhost:8080/portal/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</a:t>
            </a:r>
          </a:p>
          <a:p>
            <a:r>
              <a:rPr lang="fr-FR" dirty="0" err="1"/>
              <a:t>With</a:t>
            </a:r>
            <a:r>
              <a:rPr lang="fr-FR" dirty="0"/>
              <a:t> linux nautilus: </a:t>
            </a:r>
            <a:endParaRPr lang="fr-FR" dirty="0" smtClean="0"/>
          </a:p>
          <a:p>
            <a:pPr lvl="1"/>
            <a:r>
              <a:rPr lang="fr-FR" dirty="0" err="1" smtClean="0"/>
              <a:t>dav</a:t>
            </a:r>
            <a:r>
              <a:rPr lang="fr-FR" dirty="0"/>
              <a:t>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r>
              <a:rPr lang="fr-FR" dirty="0" err="1"/>
              <a:t>Konqueror</a:t>
            </a:r>
            <a:r>
              <a:rPr lang="fr-FR" dirty="0"/>
              <a:t> or </a:t>
            </a:r>
            <a:r>
              <a:rPr lang="fr-FR" dirty="0" err="1"/>
              <a:t>Dolphin</a:t>
            </a:r>
            <a:r>
              <a:rPr lang="fr-FR" dirty="0"/>
              <a:t> : </a:t>
            </a:r>
            <a:endParaRPr lang="fr-FR" dirty="0" smtClean="0"/>
          </a:p>
          <a:p>
            <a:pPr lvl="1"/>
            <a:r>
              <a:rPr lang="fr-FR" dirty="0" err="1" smtClean="0"/>
              <a:t>webdav</a:t>
            </a:r>
            <a:r>
              <a:rPr lang="fr-FR" dirty="0"/>
              <a:t>://127.0.0.1:8080/portal/</a:t>
            </a:r>
            <a:r>
              <a:rPr lang="fr-FR" dirty="0" err="1"/>
              <a:t>rest</a:t>
            </a:r>
            <a:r>
              <a:rPr lang="fr-FR" dirty="0"/>
              <a:t>/</a:t>
            </a:r>
            <a:r>
              <a:rPr lang="fr-FR" dirty="0" err="1"/>
              <a:t>jcr</a:t>
            </a:r>
            <a:r>
              <a:rPr lang="fr-FR" dirty="0"/>
              <a:t>/</a:t>
            </a:r>
            <a:r>
              <a:rPr lang="fr-FR" dirty="0" err="1"/>
              <a:t>repository</a:t>
            </a:r>
            <a:r>
              <a:rPr lang="fr-FR" dirty="0"/>
              <a:t>/collaboration/</a:t>
            </a:r>
          </a:p>
          <a:p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Windows:</a:t>
            </a:r>
          </a:p>
          <a:p>
            <a:pPr lvl="1"/>
            <a:r>
              <a:rPr lang="fr-FR" dirty="0" smtClean="0"/>
              <a:t>Open </a:t>
            </a:r>
            <a:r>
              <a:rPr lang="fr-FR" dirty="0"/>
              <a:t>File Explorer, right click and </a:t>
            </a:r>
            <a:r>
              <a:rPr lang="fr-FR" dirty="0" err="1"/>
              <a:t>choose</a:t>
            </a:r>
            <a:r>
              <a:rPr lang="fr-FR" dirty="0"/>
              <a:t> “</a:t>
            </a:r>
            <a:r>
              <a:rPr lang="fr-FR" dirty="0" err="1"/>
              <a:t>Connect</a:t>
            </a:r>
            <a:r>
              <a:rPr lang="fr-FR" dirty="0"/>
              <a:t> to a network drive”</a:t>
            </a:r>
            <a:r>
              <a:rPr lang="fr-FR" dirty="0" smtClean="0"/>
              <a:t>.</a:t>
            </a:r>
            <a:endParaRPr lang="fr-FR" dirty="0"/>
          </a:p>
          <a:p>
            <a:r>
              <a:rPr lang="fr-FR" dirty="0"/>
              <a:t>Copy </a:t>
            </a:r>
            <a:r>
              <a:rPr lang="fr-FR" dirty="0" err="1"/>
              <a:t>some</a:t>
            </a:r>
            <a:r>
              <a:rPr lang="fr-FR" dirty="0"/>
              <a:t> documents to the </a:t>
            </a:r>
            <a:r>
              <a:rPr lang="fr-FR" dirty="0" err="1"/>
              <a:t>folder</a:t>
            </a:r>
            <a:r>
              <a:rPr lang="fr-FR" dirty="0"/>
              <a:t> “/sites content/live/</a:t>
            </a:r>
            <a:r>
              <a:rPr lang="fr-FR" dirty="0" err="1"/>
              <a:t>acme</a:t>
            </a:r>
            <a:r>
              <a:rPr lang="fr-FR" dirty="0"/>
              <a:t>/documents“</a:t>
            </a:r>
            <a:r>
              <a:rPr lang="fr-FR" dirty="0" smtClean="0"/>
              <a:t>.</a:t>
            </a:r>
          </a:p>
          <a:p>
            <a:pPr marL="548640" lvl="2"/>
            <a:r>
              <a:rPr lang="fr-FR" b="1" i="1" dirty="0"/>
              <a:t>Note : You </a:t>
            </a:r>
            <a:r>
              <a:rPr lang="fr-FR" b="1" i="1" dirty="0" err="1"/>
              <a:t>can</a:t>
            </a:r>
            <a:r>
              <a:rPr lang="fr-FR" b="1" i="1" dirty="0"/>
              <a:t> </a:t>
            </a:r>
            <a:r>
              <a:rPr lang="fr-FR" b="1" i="1" dirty="0" err="1"/>
              <a:t>also</a:t>
            </a:r>
            <a:r>
              <a:rPr lang="fr-FR" b="1" i="1" dirty="0"/>
              <a:t> drag and drop documents </a:t>
            </a:r>
            <a:r>
              <a:rPr lang="fr-FR" b="1" i="1" dirty="0" err="1"/>
              <a:t>directly</a:t>
            </a:r>
            <a:r>
              <a:rPr lang="fr-FR" b="1" i="1" dirty="0"/>
              <a:t> </a:t>
            </a:r>
            <a:r>
              <a:rPr lang="fr-FR" b="1" i="1" dirty="0" err="1"/>
              <a:t>from</a:t>
            </a:r>
            <a:r>
              <a:rPr lang="fr-FR" b="1" i="1" dirty="0"/>
              <a:t> </a:t>
            </a:r>
            <a:r>
              <a:rPr lang="fr-FR" b="1" i="1" dirty="0" err="1"/>
              <a:t>your</a:t>
            </a:r>
            <a:r>
              <a:rPr lang="fr-FR" b="1" i="1" dirty="0"/>
              <a:t> Desktop </a:t>
            </a:r>
            <a:r>
              <a:rPr lang="fr-FR" b="1" i="1" dirty="0" err="1"/>
              <a:t>with</a:t>
            </a:r>
            <a:r>
              <a:rPr lang="fr-FR" b="1" i="1" dirty="0"/>
              <a:t> compatible </a:t>
            </a:r>
            <a:r>
              <a:rPr lang="fr-FR" b="1" i="1" dirty="0" smtClean="0"/>
              <a:t>browsers</a:t>
            </a:r>
            <a:endParaRPr lang="fr-FR" dirty="0"/>
          </a:p>
          <a:p>
            <a:r>
              <a:rPr lang="fr-FR" dirty="0"/>
              <a:t>Open the content explorer and </a:t>
            </a:r>
            <a:r>
              <a:rPr lang="fr-FR" dirty="0" err="1"/>
              <a:t>verify</a:t>
            </a:r>
            <a:r>
              <a:rPr lang="fr-FR" dirty="0"/>
              <a:t> the </a:t>
            </a:r>
            <a:r>
              <a:rPr lang="fr-FR" dirty="0" err="1"/>
              <a:t>presence</a:t>
            </a:r>
            <a:r>
              <a:rPr lang="fr-FR" dirty="0"/>
              <a:t> of the </a:t>
            </a:r>
            <a:r>
              <a:rPr lang="fr-FR" dirty="0" err="1"/>
              <a:t>copied</a:t>
            </a:r>
            <a:r>
              <a:rPr lang="fr-FR" dirty="0"/>
              <a:t> documents.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9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Content Explorer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Content and documents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Questions and </a:t>
            </a:r>
            <a:r>
              <a:rPr lang="fr-FR" dirty="0" err="1" smtClean="0"/>
              <a:t>Answers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698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smtClean="0"/>
              <a:t>actions.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dirty="0" err="1"/>
              <a:t>way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rendered</a:t>
            </a:r>
            <a:r>
              <a:rPr lang="fr-FR" dirty="0"/>
              <a:t>. 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in a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</a:t>
            </a:r>
            <a:r>
              <a:rPr lang="fr-FR" dirty="0" smtClean="0"/>
              <a:t>as </a:t>
            </a:r>
            <a:r>
              <a:rPr lang="fr-FR" dirty="0" err="1" smtClean="0"/>
              <a:t>View</a:t>
            </a:r>
            <a:r>
              <a:rPr lang="fr-FR" dirty="0" smtClean="0"/>
              <a:t> </a:t>
            </a:r>
            <a:r>
              <a:rPr lang="fr-FR" dirty="0" err="1"/>
              <a:t>Templates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related</a:t>
            </a:r>
            <a:r>
              <a:rPr lang="fr-FR" dirty="0"/>
              <a:t> to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membership</a:t>
            </a:r>
            <a:r>
              <a:rPr lang="fr-FR" dirty="0"/>
              <a:t> or </a:t>
            </a:r>
            <a:r>
              <a:rPr lang="fr-FR" dirty="0" smtClean="0"/>
              <a:t>group</a:t>
            </a:r>
            <a:r>
              <a:rPr lang="fr-FR" dirty="0"/>
              <a:t>. That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are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to a </a:t>
            </a:r>
            <a:r>
              <a:rPr lang="fr-FR" dirty="0" err="1"/>
              <a:t>restricted</a:t>
            </a:r>
            <a:r>
              <a:rPr lang="fr-FR" dirty="0"/>
              <a:t> group of </a:t>
            </a:r>
            <a:r>
              <a:rPr lang="fr-FR" dirty="0" err="1"/>
              <a:t>users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In </a:t>
            </a:r>
            <a:r>
              <a:rPr lang="fr-FR" dirty="0" err="1"/>
              <a:t>consequence</a:t>
            </a:r>
            <a:r>
              <a:rPr lang="fr-FR" dirty="0"/>
              <a:t>, </a:t>
            </a:r>
            <a:r>
              <a:rPr lang="fr-FR" dirty="0" err="1"/>
              <a:t>users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more groups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more </a:t>
            </a:r>
            <a:r>
              <a:rPr lang="fr-FR" dirty="0" err="1"/>
              <a:t>views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2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0969" b="-20969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71599" y="178418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723889" y="134948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Thumbnail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371475" y="2452417"/>
            <a:ext cx="515092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371474" y="3126162"/>
            <a:ext cx="7509573" cy="2441887"/>
          </a:xfrm>
          <a:prstGeom prst="frame">
            <a:avLst>
              <a:gd name="adj1" fmla="val 36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3"/>
            <a:endCxn id="9" idx="0"/>
          </p:cNvCxnSpPr>
          <p:nvPr/>
        </p:nvCxnSpPr>
        <p:spPr>
          <a:xfrm>
            <a:off x="2174752" y="2094428"/>
            <a:ext cx="772187" cy="357989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7" idx="3"/>
            <a:endCxn id="10" idx="0"/>
          </p:cNvCxnSpPr>
          <p:nvPr/>
        </p:nvCxnSpPr>
        <p:spPr>
          <a:xfrm>
            <a:off x="2174752" y="2094428"/>
            <a:ext cx="1951509" cy="1031734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3252627" y="1349487"/>
            <a:ext cx="4027420" cy="782475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dirty="0">
                <a:solidFill>
                  <a:srgbClr val="4C4C4C"/>
                </a:solidFill>
              </a:rPr>
              <a:t>The view defines the action buttons and the template</a:t>
            </a:r>
          </a:p>
        </p:txBody>
      </p:sp>
    </p:spTree>
    <p:extLst>
      <p:ext uri="{BB962C8B-B14F-4D97-AF65-F5344CB8AC3E}">
        <p14:creationId xmlns:p14="http://schemas.microsoft.com/office/powerpoint/2010/main" val="16114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767369"/>
            <a:ext cx="8312728" cy="43949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Content Explorer : </a:t>
            </a:r>
            <a:r>
              <a:rPr lang="fr-FR" dirty="0" err="1" smtClean="0"/>
              <a:t>Views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71599" y="1784188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723889" y="1349487"/>
            <a:ext cx="1884228" cy="347774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Admin</a:t>
            </a:r>
            <a:r>
              <a:rPr lang="fr-FR" dirty="0" smtClean="0"/>
              <a:t> </a:t>
            </a:r>
            <a:r>
              <a:rPr lang="fr-FR" dirty="0" err="1" smtClean="0"/>
              <a:t>View</a:t>
            </a:r>
            <a:endParaRPr lang="fr-FR" dirty="0"/>
          </a:p>
        </p:txBody>
      </p:sp>
      <p:sp>
        <p:nvSpPr>
          <p:cNvPr id="9" name="Cadre 8"/>
          <p:cNvSpPr/>
          <p:nvPr/>
        </p:nvSpPr>
        <p:spPr>
          <a:xfrm>
            <a:off x="371475" y="2452417"/>
            <a:ext cx="515092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/>
          <p:cNvSpPr/>
          <p:nvPr/>
        </p:nvSpPr>
        <p:spPr>
          <a:xfrm>
            <a:off x="371474" y="3126162"/>
            <a:ext cx="7509573" cy="2441887"/>
          </a:xfrm>
          <a:prstGeom prst="frame">
            <a:avLst>
              <a:gd name="adj1" fmla="val 36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2" name="Connecteur en arc 11"/>
          <p:cNvCxnSpPr>
            <a:stCxn id="7" idx="3"/>
            <a:endCxn id="9" idx="0"/>
          </p:cNvCxnSpPr>
          <p:nvPr/>
        </p:nvCxnSpPr>
        <p:spPr>
          <a:xfrm>
            <a:off x="2174752" y="2094428"/>
            <a:ext cx="772187" cy="357989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7" idx="3"/>
            <a:endCxn id="10" idx="0"/>
          </p:cNvCxnSpPr>
          <p:nvPr/>
        </p:nvCxnSpPr>
        <p:spPr>
          <a:xfrm>
            <a:off x="2174752" y="2094428"/>
            <a:ext cx="1951509" cy="1031734"/>
          </a:xfrm>
          <a:prstGeom prst="curvedConnector2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Bulle rectangulaire à coins arrondis 14"/>
          <p:cNvSpPr/>
          <p:nvPr/>
        </p:nvSpPr>
        <p:spPr>
          <a:xfrm>
            <a:off x="3252627" y="1349487"/>
            <a:ext cx="4027420" cy="782475"/>
          </a:xfrm>
          <a:prstGeom prst="wedgeRoundRectCallout">
            <a:avLst>
              <a:gd name="adj1" fmla="val -20511"/>
              <a:gd name="adj2" fmla="val 10521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GB" dirty="0" smtClean="0">
                <a:solidFill>
                  <a:srgbClr val="4C4C4C"/>
                </a:solidFill>
              </a:rPr>
              <a:t>Admin </a:t>
            </a:r>
            <a:r>
              <a:rPr lang="en-GB" dirty="0">
                <a:solidFill>
                  <a:srgbClr val="4C4C4C"/>
                </a:solidFill>
              </a:rPr>
              <a:t>view defines </a:t>
            </a:r>
            <a:r>
              <a:rPr lang="en-GB" dirty="0" smtClean="0">
                <a:solidFill>
                  <a:srgbClr val="4C4C4C"/>
                </a:solidFill>
              </a:rPr>
              <a:t>more </a:t>
            </a:r>
            <a:r>
              <a:rPr lang="en-GB" dirty="0">
                <a:solidFill>
                  <a:srgbClr val="4C4C4C"/>
                </a:solidFill>
              </a:rPr>
              <a:t>action buttons and </a:t>
            </a:r>
            <a:r>
              <a:rPr lang="en-GB" dirty="0" smtClean="0">
                <a:solidFill>
                  <a:srgbClr val="4C4C4C"/>
                </a:solidFill>
              </a:rPr>
              <a:t>a list template</a:t>
            </a:r>
            <a:endParaRPr lang="en-GB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9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A drive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to a part of the content of the </a:t>
            </a:r>
            <a:r>
              <a:rPr lang="fr-FR" dirty="0" err="1"/>
              <a:t>underlying</a:t>
            </a:r>
            <a:r>
              <a:rPr lang="fr-FR" dirty="0"/>
              <a:t> </a:t>
            </a:r>
            <a:r>
              <a:rPr lang="fr-FR" dirty="0" err="1"/>
              <a:t>workspace</a:t>
            </a:r>
            <a:r>
              <a:rPr lang="fr-FR" dirty="0"/>
              <a:t>.</a:t>
            </a:r>
          </a:p>
          <a:p>
            <a:r>
              <a:rPr lang="fr-FR" dirty="0" err="1"/>
              <a:t>Personalized</a:t>
            </a:r>
            <a:r>
              <a:rPr lang="fr-FR" dirty="0"/>
              <a:t> </a:t>
            </a:r>
            <a:r>
              <a:rPr lang="fr-FR" dirty="0" err="1"/>
              <a:t>Workspace</a:t>
            </a:r>
            <a:endParaRPr lang="fr-FR" dirty="0"/>
          </a:p>
          <a:p>
            <a:pPr lvl="1"/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dirty="0" err="1"/>
              <a:t>root</a:t>
            </a:r>
            <a:r>
              <a:rPr lang="fr-FR" dirty="0"/>
              <a:t> </a:t>
            </a:r>
            <a:r>
              <a:rPr lang="fr-FR" dirty="0" err="1"/>
              <a:t>path</a:t>
            </a:r>
            <a:endParaRPr lang="fr-FR" dirty="0"/>
          </a:p>
          <a:p>
            <a:pPr lvl="1"/>
            <a:r>
              <a:rPr lang="fr-FR" dirty="0"/>
              <a:t>A set of </a:t>
            </a:r>
            <a:r>
              <a:rPr lang="fr-FR" dirty="0" err="1"/>
              <a:t>views</a:t>
            </a:r>
            <a:endParaRPr lang="fr-FR" dirty="0"/>
          </a:p>
          <a:p>
            <a:pPr lvl="1"/>
            <a:r>
              <a:rPr lang="fr-FR" dirty="0"/>
              <a:t>A set of permissions</a:t>
            </a:r>
          </a:p>
          <a:p>
            <a:r>
              <a:rPr lang="fr-FR" dirty="0"/>
              <a:t>Options</a:t>
            </a:r>
          </a:p>
          <a:p>
            <a:pPr lvl="1"/>
            <a:r>
              <a:rPr lang="fr-FR" dirty="0"/>
              <a:t>Drive </a:t>
            </a:r>
            <a:r>
              <a:rPr lang="fr-FR" dirty="0" err="1"/>
              <a:t>behavior</a:t>
            </a:r>
            <a:endParaRPr lang="fr-FR" dirty="0"/>
          </a:p>
          <a:p>
            <a:pPr lvl="1"/>
            <a:r>
              <a:rPr lang="fr-FR" dirty="0"/>
              <a:t>User Navigation</a:t>
            </a:r>
          </a:p>
          <a:p>
            <a:pPr lvl="1"/>
            <a:r>
              <a:rPr lang="fr-FR" dirty="0"/>
              <a:t>User, Group and General drives</a:t>
            </a:r>
          </a:p>
          <a:p>
            <a:r>
              <a:rPr lang="fr-FR" dirty="0" err="1"/>
              <a:t>Users</a:t>
            </a:r>
            <a:r>
              <a:rPr lang="fr-FR" dirty="0"/>
              <a:t> have </a:t>
            </a:r>
            <a:r>
              <a:rPr lang="fr-FR" dirty="0" err="1"/>
              <a:t>access</a:t>
            </a:r>
            <a:r>
              <a:rPr lang="fr-FR" dirty="0"/>
              <a:t> to </a:t>
            </a:r>
            <a:r>
              <a:rPr lang="fr-FR" dirty="0" err="1"/>
              <a:t>several</a:t>
            </a:r>
            <a:r>
              <a:rPr lang="fr-FR" dirty="0"/>
              <a:t> drives, </a:t>
            </a:r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their</a:t>
            </a:r>
            <a:r>
              <a:rPr lang="fr-FR" dirty="0"/>
              <a:t> groups.</a:t>
            </a:r>
          </a:p>
          <a:p>
            <a:r>
              <a:rPr lang="fr-FR" dirty="0"/>
              <a:t>You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use/</a:t>
            </a:r>
            <a:r>
              <a:rPr lang="fr-FR" dirty="0" err="1"/>
              <a:t>see</a:t>
            </a:r>
            <a:r>
              <a:rPr lang="fr-FR" dirty="0"/>
              <a:t> one drive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time.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4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Drives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1763" r="-11763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5973809" y="141899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6334979" y="2129373"/>
            <a:ext cx="1441983" cy="347774"/>
          </a:xfrm>
          <a:prstGeom prst="wedgeRoundRectCallout">
            <a:avLst>
              <a:gd name="adj1" fmla="val -20511"/>
              <a:gd name="adj2" fmla="val -8716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Drives </a:t>
            </a:r>
            <a:r>
              <a:rPr lang="fr-FR" dirty="0" err="1" smtClean="0"/>
              <a:t>switch</a:t>
            </a:r>
            <a:endParaRPr lang="fr-FR" dirty="0"/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3842288" y="4184543"/>
            <a:ext cx="4027420" cy="782475"/>
          </a:xfrm>
          <a:prstGeom prst="wedgeRoundRectCallout">
            <a:avLst>
              <a:gd name="adj1" fmla="val -21356"/>
              <a:gd name="adj2" fmla="val -6869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4000">
              <a:lnSpc>
                <a:spcPct val="92000"/>
              </a:lnSpc>
              <a:spcAft>
                <a:spcPts val="1425"/>
              </a:spcAft>
              <a:buSzPct val="70000"/>
              <a:tabLst>
                <a:tab pos="257175" algn="l"/>
                <a:tab pos="714375" algn="l"/>
                <a:tab pos="1171575" algn="l"/>
                <a:tab pos="1627188" algn="l"/>
                <a:tab pos="2084388" algn="l"/>
                <a:tab pos="2540000" algn="l"/>
                <a:tab pos="2997200" algn="l"/>
                <a:tab pos="3454400" algn="l"/>
                <a:tab pos="3910013" algn="l"/>
                <a:tab pos="4367213" algn="l"/>
                <a:tab pos="4824413" algn="l"/>
                <a:tab pos="5280025" algn="l"/>
                <a:tab pos="5737225" algn="l"/>
                <a:tab pos="6194425" algn="l"/>
                <a:tab pos="6650038" algn="l"/>
                <a:tab pos="7107238" algn="l"/>
                <a:tab pos="7562850" algn="l"/>
                <a:tab pos="8020050" algn="l"/>
                <a:tab pos="8477250" algn="l"/>
                <a:tab pos="8932863" algn="l"/>
                <a:tab pos="9390063" algn="l"/>
              </a:tabLst>
            </a:pPr>
            <a:r>
              <a:rPr lang="en-US" b="1" dirty="0">
                <a:solidFill>
                  <a:srgbClr val="333333"/>
                </a:solidFill>
                <a:latin typeface="Helvetica Neue Light" charset="0"/>
                <a:sym typeface="Helvetica Neue Light" charset="0"/>
              </a:rPr>
              <a:t>You only see the drive you have access permissions</a:t>
            </a:r>
            <a:endParaRPr lang="en-GB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82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Xo Platform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ewsprint">
  <a:themeElements>
    <a:clrScheme name="Personnalisé 1">
      <a:dk1>
        <a:srgbClr val="262626"/>
      </a:dk1>
      <a:lt1>
        <a:srgbClr val="262626"/>
      </a:lt1>
      <a:dk2>
        <a:srgbClr val="FFFFFF"/>
      </a:dk2>
      <a:lt2>
        <a:srgbClr val="FFFFFF"/>
      </a:lt2>
      <a:accent1>
        <a:srgbClr val="476A9C"/>
      </a:accent1>
      <a:accent2>
        <a:srgbClr val="F2B800"/>
      </a:accent2>
      <a:accent3>
        <a:srgbClr val="5F95D7"/>
      </a:accent3>
      <a:accent4>
        <a:srgbClr val="8C8C8C"/>
      </a:accent4>
      <a:accent5>
        <a:srgbClr val="354F75"/>
      </a:accent5>
      <a:accent6>
        <a:srgbClr val="C8C8C8"/>
      </a:accent6>
      <a:hlink>
        <a:srgbClr val="262626"/>
      </a:hlink>
      <a:folHlink>
        <a:srgbClr val="26262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 Platform 4.thmx</Template>
  <TotalTime>335</TotalTime>
  <Words>1519</Words>
  <Application>Microsoft Macintosh PowerPoint</Application>
  <PresentationFormat>Présentation à l'écran (4:3)</PresentationFormat>
  <Paragraphs>242</Paragraphs>
  <Slides>47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50" baseType="lpstr">
      <vt:lpstr>eXo Platform 4</vt:lpstr>
      <vt:lpstr>2_Newsprint</vt:lpstr>
      <vt:lpstr>1_Conception personnalisée</vt:lpstr>
      <vt:lpstr>Présentation PowerPoint</vt:lpstr>
      <vt:lpstr>Table Of Contents</vt:lpstr>
      <vt:lpstr>Views and Drives in the Content Explorer</vt:lpstr>
      <vt:lpstr>File Explorer</vt:lpstr>
      <vt:lpstr>Content Explorer : Views</vt:lpstr>
      <vt:lpstr>Content Explorer : Views</vt:lpstr>
      <vt:lpstr>Content Explorer : Views</vt:lpstr>
      <vt:lpstr>Drives</vt:lpstr>
      <vt:lpstr>Drives</vt:lpstr>
      <vt:lpstr>Exercise</vt:lpstr>
      <vt:lpstr>Exercise : Using Views and Drives</vt:lpstr>
      <vt:lpstr>Drives Access to the JCR Tree</vt:lpstr>
      <vt:lpstr>Manage Drives</vt:lpstr>
      <vt:lpstr>Drives</vt:lpstr>
      <vt:lpstr>Views Buttons and Templates</vt:lpstr>
      <vt:lpstr>Views</vt:lpstr>
      <vt:lpstr>Views : Actions</vt:lpstr>
      <vt:lpstr>Views : Templates</vt:lpstr>
      <vt:lpstr>Exercise</vt:lpstr>
      <vt:lpstr>Exercise : Creating Views and Drives</vt:lpstr>
      <vt:lpstr>Custom Content Explorer Restricted access to the JCR</vt:lpstr>
      <vt:lpstr>Demo : New Content Explorer</vt:lpstr>
      <vt:lpstr>Customer Explorer</vt:lpstr>
      <vt:lpstr>Exercise</vt:lpstr>
      <vt:lpstr>Extra Exercise: Customized Content Explorer</vt:lpstr>
      <vt:lpstr>Symbolic Links Shortcuts</vt:lpstr>
      <vt:lpstr>Symbolic Links</vt:lpstr>
      <vt:lpstr>Exercise</vt:lpstr>
      <vt:lpstr>Exercise: Symbolic Link</vt:lpstr>
      <vt:lpstr>Categories or Taxonomies</vt:lpstr>
      <vt:lpstr>Category / Taxonomy</vt:lpstr>
      <vt:lpstr>Categories : Example</vt:lpstr>
      <vt:lpstr>Categories : Drives</vt:lpstr>
      <vt:lpstr>Document Storage vs Category Link</vt:lpstr>
      <vt:lpstr>Exercise</vt:lpstr>
      <vt:lpstr>Exercise: Symbolic Link</vt:lpstr>
      <vt:lpstr>Permissions</vt:lpstr>
      <vt:lpstr>Permissions</vt:lpstr>
      <vt:lpstr>Permissions</vt:lpstr>
      <vt:lpstr>Exercise</vt:lpstr>
      <vt:lpstr>Exercise: Permissions</vt:lpstr>
      <vt:lpstr>Direct Access WebDAV</vt:lpstr>
      <vt:lpstr>Direct Access</vt:lpstr>
      <vt:lpstr>Direct Access : inside the Content Explorer</vt:lpstr>
      <vt:lpstr>Exercise</vt:lpstr>
      <vt:lpstr>Exercise: Direct Access</vt:lpstr>
      <vt:lpstr>Présentation PowerPoint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Paillereau</dc:creator>
  <cp:lastModifiedBy>Benjamin Paillereau</cp:lastModifiedBy>
  <cp:revision>71</cp:revision>
  <dcterms:created xsi:type="dcterms:W3CDTF">2013-05-15T12:09:19Z</dcterms:created>
  <dcterms:modified xsi:type="dcterms:W3CDTF">2013-05-22T10:16:51Z</dcterms:modified>
</cp:coreProperties>
</file>